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3"/>
  </p:handoutMasterIdLst>
  <p:sldIdLst>
    <p:sldId id="439" r:id="rId3"/>
    <p:sldId id="2314" r:id="rId5"/>
    <p:sldId id="2238" r:id="rId6"/>
    <p:sldId id="2160" r:id="rId7"/>
    <p:sldId id="2161" r:id="rId8"/>
    <p:sldId id="2162" r:id="rId9"/>
    <p:sldId id="2163" r:id="rId10"/>
    <p:sldId id="2164" r:id="rId11"/>
    <p:sldId id="2165" r:id="rId12"/>
    <p:sldId id="2166" r:id="rId13"/>
    <p:sldId id="2168" r:id="rId14"/>
    <p:sldId id="2169" r:id="rId15"/>
    <p:sldId id="2170" r:id="rId16"/>
    <p:sldId id="2171" r:id="rId17"/>
    <p:sldId id="2172" r:id="rId18"/>
    <p:sldId id="2173" r:id="rId19"/>
    <p:sldId id="2174" r:id="rId20"/>
    <p:sldId id="2237" r:id="rId21"/>
    <p:sldId id="2176" r:id="rId22"/>
    <p:sldId id="2175" r:id="rId23"/>
    <p:sldId id="2196" r:id="rId24"/>
    <p:sldId id="2178" r:id="rId25"/>
    <p:sldId id="2179" r:id="rId26"/>
    <p:sldId id="2198" r:id="rId27"/>
    <p:sldId id="2199" r:id="rId28"/>
    <p:sldId id="2200" r:id="rId29"/>
    <p:sldId id="2180" r:id="rId30"/>
    <p:sldId id="2181" r:id="rId31"/>
    <p:sldId id="2182" r:id="rId32"/>
    <p:sldId id="2183" r:id="rId33"/>
    <p:sldId id="2185" r:id="rId34"/>
    <p:sldId id="2184" r:id="rId35"/>
    <p:sldId id="2186" r:id="rId36"/>
    <p:sldId id="2193" r:id="rId37"/>
    <p:sldId id="2187" r:id="rId38"/>
    <p:sldId id="2188" r:id="rId39"/>
    <p:sldId id="2189" r:id="rId40"/>
    <p:sldId id="2190" r:id="rId41"/>
    <p:sldId id="2191" r:id="rId42"/>
    <p:sldId id="2192" r:id="rId43"/>
    <p:sldId id="2391" r:id="rId44"/>
    <p:sldId id="2197" r:id="rId45"/>
    <p:sldId id="2201" r:id="rId46"/>
    <p:sldId id="2202" r:id="rId47"/>
    <p:sldId id="2203" r:id="rId48"/>
    <p:sldId id="2204" r:id="rId49"/>
    <p:sldId id="2205" r:id="rId50"/>
    <p:sldId id="2206" r:id="rId51"/>
    <p:sldId id="2194" r:id="rId52"/>
    <p:sldId id="2207" r:id="rId53"/>
    <p:sldId id="2208" r:id="rId54"/>
    <p:sldId id="2209" r:id="rId55"/>
    <p:sldId id="2210" r:id="rId56"/>
    <p:sldId id="2234" r:id="rId57"/>
    <p:sldId id="2211" r:id="rId58"/>
    <p:sldId id="2212" r:id="rId59"/>
    <p:sldId id="2213" r:id="rId60"/>
    <p:sldId id="2215" r:id="rId61"/>
    <p:sldId id="2214" r:id="rId62"/>
    <p:sldId id="2216" r:id="rId63"/>
    <p:sldId id="2217" r:id="rId64"/>
    <p:sldId id="2218" r:id="rId65"/>
    <p:sldId id="2219" r:id="rId66"/>
    <p:sldId id="2220" r:id="rId67"/>
    <p:sldId id="2235" r:id="rId68"/>
    <p:sldId id="2221" r:id="rId69"/>
    <p:sldId id="2231" r:id="rId70"/>
    <p:sldId id="2230" r:id="rId71"/>
    <p:sldId id="2228" r:id="rId72"/>
    <p:sldId id="2229" r:id="rId73"/>
    <p:sldId id="2227" r:id="rId74"/>
    <p:sldId id="2226" r:id="rId75"/>
    <p:sldId id="2225" r:id="rId76"/>
    <p:sldId id="2236" r:id="rId77"/>
    <p:sldId id="2223" r:id="rId78"/>
    <p:sldId id="2224" r:id="rId79"/>
    <p:sldId id="2222" r:id="rId80"/>
    <p:sldId id="2240" r:id="rId81"/>
    <p:sldId id="215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autoAdjust="0"/>
    <p:restoredTop sz="78966" autoAdjust="0"/>
  </p:normalViewPr>
  <p:slideViewPr>
    <p:cSldViewPr snapToGrid="0">
      <p:cViewPr varScale="1">
        <p:scale>
          <a:sx n="60" d="100"/>
          <a:sy n="60" d="100"/>
        </p:scale>
        <p:origin x="102" y="726"/>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commentAuthors" Target="commentAuthors.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handoutMaster" Target="handoutMasters/handoutMaster1.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符号无法较为完善的定义一些世界的模拟信息。</a:t>
            </a:r>
            <a:r>
              <a:rPr lang="en-US" altLang="zh-CN"/>
              <a:t>	</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https://www.bilibili.com/video/BV1Dh411Q77P/?spm_id_from=trigger_reload</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sz="1200" dirty="0">
                <a:latin typeface="Times New Roman" panose="02020603050405020304" pitchFamily="16" charset="0"/>
                <a:ea typeface="黑体" panose="02010609060101010101" pitchFamily="49" charset="-122"/>
                <a:cs typeface="Times New Roman" panose="02020603050405020304" pitchFamily="16" charset="0"/>
              </a:rPr>
              <a:t>3000</a:t>
            </a:r>
            <a:r>
              <a:rPr lang="zh-CN" altLang="en-US" sz="1200" dirty="0">
                <a:latin typeface="Times New Roman" panose="02020603050405020304" pitchFamily="16" charset="0"/>
                <a:ea typeface="黑体" panose="02010609060101010101" pitchFamily="49" charset="-122"/>
                <a:cs typeface="Times New Roman" panose="02020603050405020304" pitchFamily="16" charset="0"/>
              </a:rPr>
              <a:t>万人类选手棋局进行训练，五段水平（战胜樊晖）</a:t>
            </a:r>
            <a:r>
              <a:rPr lang="en-US" altLang="zh-CN" sz="12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12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问题：雅俗难以共享</a:t>
            </a:r>
            <a:endParaRPr lang="zh-CN" altLang="en-US" sz="1200" b="1" dirty="0">
              <a:solidFill>
                <a:srgbClr val="0070C0"/>
              </a:solidFill>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MCTS d6</a:t>
            </a:r>
            <a:endParaRPr lang="en-US" altLang="zh-CN"/>
          </a:p>
          <a:p>
            <a:r>
              <a:rPr lang="en-US" altLang="zh-CN"/>
              <a:t>MCTS+NN p2 Fan</a:t>
            </a:r>
            <a:endParaRPr lang="en-US" altLang="zh-CN"/>
          </a:p>
          <a:p>
            <a:r>
              <a:rPr lang="en-US" altLang="zh-CN"/>
              <a:t>MCTS+NN+RL Lee</a:t>
            </a:r>
            <a:endParaRPr lang="en-US" altLang="zh-CN"/>
          </a:p>
          <a:p>
            <a:r>
              <a:rPr lang="en-US" altLang="zh-CN">
                <a:sym typeface="+mn-ea"/>
              </a:rPr>
              <a:t>MCTS+NN+RL+TPU Master Kejie</a:t>
            </a:r>
            <a:endParaRPr lang="en-US" altLang="zh-CN">
              <a:sym typeface="+mn-ea"/>
            </a:endParaRPr>
          </a:p>
          <a:p>
            <a:endParaRPr lang="en-US" altLang="zh-CN">
              <a:sym typeface="+mn-ea"/>
            </a:endParaRPr>
          </a:p>
          <a:p>
            <a:r>
              <a:rPr lang="en-US" altLang="zh-CN">
                <a:sym typeface="+mn-ea"/>
              </a:rPr>
              <a:t>Z</a:t>
            </a:r>
            <a:r>
              <a:rPr lang="en-US" altLang="zh-CN">
                <a:sym typeface="+mn-ea"/>
              </a:rPr>
              <a:t>ero</a:t>
            </a:r>
            <a:endParaRPr lang="en-US" altLang="zh-CN">
              <a:sym typeface="+mn-ea"/>
            </a:endParaRPr>
          </a:p>
          <a:p>
            <a:endParaRPr lang="en-US" altLang="zh-CN"/>
          </a:p>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课上随堂有部分考试原题，研讨内容</a:t>
            </a:r>
            <a:r>
              <a:rPr lang="en-US" altLang="zh-CN" dirty="0"/>
              <a:t>5</a:t>
            </a:r>
            <a:r>
              <a:rPr lang="zh-CN" altLang="en-US" dirty="0"/>
              <a:t>人一组选择几个课题中的一个，进行调研写一个</a:t>
            </a:r>
            <a:r>
              <a:rPr lang="en-US" altLang="zh-CN" dirty="0"/>
              <a:t>report</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是非之心，智之端也。</a:t>
            </a:r>
            <a:r>
              <a:rPr lang="en-US" altLang="zh-CN"/>
              <a:t>  </a:t>
            </a:r>
            <a:r>
              <a:rPr lang="zh-CN" altLang="en-US"/>
              <a:t>计算机二值</a:t>
            </a:r>
            <a:r>
              <a:rPr lang="en-US" altLang="zh-CN"/>
              <a:t> 0-1</a:t>
            </a:r>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结绳而治：两种</a:t>
            </a:r>
            <a:r>
              <a:rPr lang="zh-CN" altLang="en-US"/>
              <a:t>说法。</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哥德尔证明了任何一个形式系统，只要包括了简单的初等数论描述，而且是自洽的，它必定包含某些系统内所允许的方法既不能证明真也不能证伪的命题。</a:t>
            </a:r>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自然语言处理的实体识别。危险边缘问答节目。</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10"/>
            <a:ext cx="11355295" cy="5387254"/>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18537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tags" Target="../tags/tag4.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hyperlink" Target="mailto:xialei@nankai.edu.cn" TargetMode="External"/><Relationship Id="rId2" Type="http://schemas.openxmlformats.org/officeDocument/2006/relationships/hyperlink" Target="mailto:guochunle@nankai.edu.cn" TargetMode="External"/><Relationship Id="rId1" Type="http://schemas.openxmlformats.org/officeDocument/2006/relationships/hyperlink" Target="mailto:cmm@nankai.edu.cn"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hyperlink" Target="https://mo.zju.edu.cn/classroom/class/turing_ai_2020" TargetMode="Externa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image" Target="../media/image4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0" Type="http://schemas.openxmlformats.org/officeDocument/2006/relationships/notesSlide" Target="../notesSlides/notesSlide13.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60.png"/><Relationship Id="rId10"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GIF"/></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tags" Target="../tags/tag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jpe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3.jpeg"/><Relationship Id="rId3" Type="http://schemas.openxmlformats.org/officeDocument/2006/relationships/image" Target="../media/image82.jpeg"/><Relationship Id="rId2" Type="http://schemas.openxmlformats.org/officeDocument/2006/relationships/image" Target="../media/image81.GIF"/><Relationship Id="rId1" Type="http://schemas.openxmlformats.org/officeDocument/2006/relationships/image" Target="../media/image80.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2.GIF"/><Relationship Id="rId2" Type="http://schemas.openxmlformats.org/officeDocument/2006/relationships/image" Target="../media/image91.png"/><Relationship Id="rId1" Type="http://schemas.openxmlformats.org/officeDocument/2006/relationships/image" Target="../media/image90.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hyperlink" Target="https://momodel.cn/" TargetMode="External"/><Relationship Id="rId1" Type="http://schemas.openxmlformats.org/officeDocument/2006/relationships/hyperlink" Target="http://www.wiscean.cn/"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mo.zju.edu.cn/classroom/class/turing_ai_2020" TargetMode="External"/><Relationship Id="rId3" Type="http://schemas.openxmlformats.org/officeDocument/2006/relationships/hyperlink" Target="mailto:shgao@mail.nankai.edu.cn" TargetMode="External"/><Relationship Id="rId2" Type="http://schemas.openxmlformats.org/officeDocument/2006/relationships/hyperlink" Target="mailto:gelu@nankai.edu.cn" TargetMode="External"/><Relationship Id="rId1" Type="http://schemas.openxmlformats.org/officeDocument/2006/relationships/hyperlink" Target="mailto:cmm@nankai.edu.cn" TargetMode="External"/></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hyperlink" Target="http://cs231n.stanford.edu/" TargetMode="External"/><Relationship Id="rId1" Type="http://schemas.openxmlformats.org/officeDocument/2006/relationships/hyperlink" Target="https://see.stanford.edu/Course/CS229"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r>
              <a:rPr lang="zh-CN" altLang="en-US" sz="8000" b="1"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人工智能概述</a:t>
            </a:r>
            <a:endParaRPr lang="zh-CN" altLang="en-US" sz="8000" b="1" dirty="0">
              <a:latin typeface="黑体" panose="02010609060101010101" pitchFamily="49" charset="-122"/>
              <a:ea typeface="黑体" panose="02010609060101010101" pitchFamily="49" charset="-122"/>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计算之力从何而来：以机器为载体的智能</a:t>
            </a:r>
            <a:endParaRPr lang="zh-CN" altLang="en-US" dirty="0"/>
          </a:p>
        </p:txBody>
      </p:sp>
      <p:sp>
        <p:nvSpPr>
          <p:cNvPr id="3" name="内容占位符 2"/>
          <p:cNvSpPr>
            <a:spLocks noGrp="1"/>
          </p:cNvSpPr>
          <p:nvPr>
            <p:ph idx="1"/>
          </p:nvPr>
        </p:nvSpPr>
        <p:spPr/>
        <p:txBody>
          <a:bodyPr/>
          <a:lstStyle/>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工欲善其事，必先利其器：智能之器从何而来</a:t>
            </a:r>
            <a:endPar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endParaRPr>
          </a:p>
          <a:p>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4885" y="2281742"/>
            <a:ext cx="2048934" cy="2371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611435" y="4729018"/>
            <a:ext cx="3344989" cy="1077218"/>
          </a:xfrm>
          <a:prstGeom prst="rect">
            <a:avLst/>
          </a:prstGeom>
        </p:spPr>
        <p:txBody>
          <a:bodyPr wrap="square">
            <a:spAutoFit/>
          </a:bodyPr>
          <a:lstStyle/>
          <a:p>
            <a:pPr algn="ctr"/>
            <a:r>
              <a:rPr lang="en-US" altLang="zh-CN" sz="2000" dirty="0">
                <a:latin typeface="Times New Roman" panose="02020603050405020304" pitchFamily="16" charset="0"/>
                <a:ea typeface="微软雅黑" panose="020B0503020204020204" pitchFamily="34" charset="-122"/>
                <a:cs typeface="Times New Roman" panose="02020603050405020304" pitchFamily="16" charset="0"/>
              </a:rPr>
              <a:t>Mathematical Problems </a:t>
            </a:r>
            <a:endParaRPr lang="en-US" altLang="zh-CN" sz="2000" dirty="0">
              <a:latin typeface="Times New Roman" panose="02020603050405020304" pitchFamily="16" charset="0"/>
              <a:ea typeface="微软雅黑" panose="020B0503020204020204" pitchFamily="34" charset="-122"/>
              <a:cs typeface="Times New Roman" panose="02020603050405020304" pitchFamily="16" charset="0"/>
            </a:endParaRPr>
          </a:p>
          <a:p>
            <a:pPr algn="ctr"/>
            <a:r>
              <a:rPr lang="en-US" altLang="zh-CN" sz="2000" dirty="0">
                <a:latin typeface="Times New Roman" panose="02020603050405020304" pitchFamily="16" charset="0"/>
                <a:ea typeface="微软雅黑" panose="020B0503020204020204" pitchFamily="34" charset="-122"/>
                <a:cs typeface="Times New Roman" panose="02020603050405020304" pitchFamily="16" charset="0"/>
              </a:rPr>
              <a:t>(23</a:t>
            </a:r>
            <a:r>
              <a:rPr lang="zh-CN" altLang="en-US" sz="2000" dirty="0">
                <a:latin typeface="Times New Roman" panose="02020603050405020304" pitchFamily="16" charset="0"/>
                <a:ea typeface="微软雅黑" panose="020B0503020204020204" pitchFamily="34" charset="-122"/>
                <a:cs typeface="Times New Roman" panose="02020603050405020304" pitchFamily="16" charset="0"/>
              </a:rPr>
              <a:t>个数学问题</a:t>
            </a:r>
            <a:r>
              <a:rPr lang="en-US" altLang="zh-CN" sz="2000" dirty="0">
                <a:latin typeface="Times New Roman" panose="02020603050405020304" pitchFamily="16" charset="0"/>
                <a:ea typeface="微软雅黑" panose="020B0503020204020204" pitchFamily="34" charset="-122"/>
                <a:cs typeface="Times New Roman" panose="02020603050405020304" pitchFamily="16" charset="0"/>
              </a:rPr>
              <a:t>)</a:t>
            </a:r>
            <a:endParaRPr lang="en-US" altLang="zh-CN" sz="2000" dirty="0">
              <a:latin typeface="Times New Roman" panose="02020603050405020304" pitchFamily="16" charset="0"/>
              <a:ea typeface="微软雅黑" panose="020B0503020204020204" pitchFamily="34" charset="-122"/>
              <a:cs typeface="Times New Roman" panose="02020603050405020304" pitchFamily="16" charset="0"/>
            </a:endParaRPr>
          </a:p>
          <a:p>
            <a:pPr algn="ctr"/>
            <a:r>
              <a:rPr lang="en-US" altLang="zh-CN" sz="1200" dirty="0">
                <a:latin typeface="Times New Roman" panose="02020603050405020304" pitchFamily="16" charset="0"/>
                <a:cs typeface="Times New Roman" panose="02020603050405020304" pitchFamily="16" charset="0"/>
              </a:rPr>
              <a:t>Lecture delivered before the International Congress of Mathematicians at Paris in 1900</a:t>
            </a:r>
            <a:endParaRPr lang="en-US" altLang="zh-CN" sz="1200" dirty="0">
              <a:latin typeface="Times New Roman" panose="02020603050405020304" pitchFamily="16" charset="0"/>
              <a:cs typeface="Times New Roman" panose="02020603050405020304" pitchFamily="16" charset="0"/>
            </a:endParaRPr>
          </a:p>
        </p:txBody>
      </p:sp>
      <p:pic>
        <p:nvPicPr>
          <p:cNvPr id="6" name="Picture 4" descr="https://gss2.bdstatic.com/9fo3dSag_xI4khGkpoWK1HF6hhy/baike/w%3D268%3Bg%3D0/sign=f42c301bb51c8701d6b6b5e01f44f912/e1fe9925bc315c60eef7e5108bb1cb13485477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13" y="2281742"/>
            <a:ext cx="1854641" cy="229451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63777" y="4652842"/>
            <a:ext cx="2859713" cy="830997"/>
          </a:xfrm>
          <a:prstGeom prst="rect">
            <a:avLst/>
          </a:prstGeom>
        </p:spPr>
        <p:txBody>
          <a:bodyPr wrap="square">
            <a:spAutoFit/>
          </a:bodyPr>
          <a:lstStyle/>
          <a:p>
            <a:pPr algn="ctr"/>
            <a:r>
              <a:rPr lang="en-US" altLang="zh-CN" sz="2400" dirty="0">
                <a:latin typeface="Times New Roman" panose="02020603050405020304" pitchFamily="16" charset="0"/>
                <a:cs typeface="Times New Roman" panose="02020603050405020304" pitchFamily="16" charset="0"/>
              </a:rPr>
              <a:t>David Hilbert</a:t>
            </a:r>
            <a:r>
              <a:rPr lang="en-US" altLang="zh-CN" sz="1200" dirty="0">
                <a:latin typeface="Times New Roman" panose="02020603050405020304" pitchFamily="16" charset="0"/>
                <a:cs typeface="Times New Roman" panose="02020603050405020304" pitchFamily="16" charset="0"/>
              </a:rPr>
              <a:t> </a:t>
            </a:r>
            <a:endParaRPr lang="en-US" altLang="zh-CN" sz="1200" dirty="0">
              <a:latin typeface="Times New Roman" panose="02020603050405020304" pitchFamily="16" charset="0"/>
              <a:cs typeface="Times New Roman" panose="02020603050405020304" pitchFamily="16" charset="0"/>
            </a:endParaRPr>
          </a:p>
          <a:p>
            <a:pPr algn="ctr"/>
            <a:r>
              <a:rPr lang="en-US" altLang="zh-CN" sz="1200" dirty="0">
                <a:latin typeface="Times New Roman" panose="02020603050405020304" pitchFamily="16" charset="0"/>
                <a:cs typeface="Times New Roman" panose="02020603050405020304" pitchFamily="16" charset="0"/>
              </a:rPr>
              <a:t>(1862-1943)</a:t>
            </a:r>
            <a:endParaRPr lang="en-US" altLang="zh-CN" sz="1200" dirty="0">
              <a:latin typeface="Times New Roman" panose="02020603050405020304" pitchFamily="16" charset="0"/>
              <a:cs typeface="Times New Roman" panose="02020603050405020304" pitchFamily="16" charset="0"/>
            </a:endParaRPr>
          </a:p>
          <a:p>
            <a:pPr algn="ctr"/>
            <a:r>
              <a:rPr lang="zh-CN" altLang="en-US" sz="1200" dirty="0">
                <a:latin typeface="微软雅黑" panose="020B0503020204020204" pitchFamily="34" charset="-122"/>
                <a:ea typeface="微软雅黑" panose="020B0503020204020204" pitchFamily="34" charset="-122"/>
                <a:cs typeface="Times New Roman" panose="02020603050405020304" pitchFamily="16" charset="0"/>
              </a:rPr>
              <a:t>德国著名数学家</a:t>
            </a:r>
            <a:endParaRPr lang="zh-CN" altLang="en-US" sz="1200" dirty="0">
              <a:latin typeface="微软雅黑" panose="020B0503020204020204" pitchFamily="34" charset="-122"/>
              <a:ea typeface="微软雅黑" panose="020B0503020204020204" pitchFamily="34" charset="-122"/>
              <a:cs typeface="Times New Roman" panose="02020603050405020304" pitchFamily="16" charset="0"/>
            </a:endParaRPr>
          </a:p>
        </p:txBody>
      </p:sp>
      <p:sp>
        <p:nvSpPr>
          <p:cNvPr id="8" name="圆角矩形 16"/>
          <p:cNvSpPr/>
          <p:nvPr/>
        </p:nvSpPr>
        <p:spPr bwMode="auto">
          <a:xfrm>
            <a:off x="5504230" y="1550094"/>
            <a:ext cx="6482477" cy="2889189"/>
          </a:xfrm>
          <a:prstGeom prst="wedgeRectCallout">
            <a:avLst>
              <a:gd name="adj1" fmla="val -58138"/>
              <a:gd name="adj2" fmla="val 31580"/>
            </a:avLst>
          </a:prstGeom>
          <a:solidFill>
            <a:srgbClr val="FFFFFF"/>
          </a:solidFill>
          <a:ln w="25400">
            <a:solidFill>
              <a:schemeClr val="accent2"/>
            </a:solidFill>
            <a:bevel/>
          </a:ln>
        </p:spPr>
        <p:txBody>
          <a:bodyPr wrap="square" tIns="0" bIns="0" anchor="ctr">
            <a:spAutoFit/>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lvl="0"/>
            <a:r>
              <a:rPr lang="en-US" altLang="zh-CN"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问题</a:t>
            </a:r>
            <a:r>
              <a:rPr lang="en-US" altLang="zh-CN"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2</a:t>
            </a:r>
            <a:r>
              <a:rPr lang="zh-CN" altLang="en-US"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a:t>
            </a:r>
            <a:r>
              <a:rPr lang="en-US" altLang="zh-CN"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证明算术公理的相容性</a:t>
            </a:r>
            <a:endParaRPr lang="en-US" altLang="zh-CN"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endParaRPr>
          </a:p>
          <a:p>
            <a:pPr lvl="0"/>
            <a:r>
              <a:rPr lang="zh-CN" altLang="en-US"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 </a:t>
            </a:r>
            <a:r>
              <a:rPr kumimoji="1" lang="en-US" altLang="zh-CN" sz="2400" b="1">
                <a:solidFill>
                  <a:srgbClr val="0066FF"/>
                </a:solidFill>
                <a:latin typeface="Times New Roman" panose="02020603050405020304" pitchFamily="16" charset="0"/>
                <a:ea typeface="微软雅黑" panose="020B0503020204020204" pitchFamily="34" charset="-122"/>
                <a:cs typeface="Times New Roman" panose="02020603050405020304" pitchFamily="16" charset="0"/>
              </a:rPr>
              <a:t>(the compatibility of the arithmetical axioms)</a:t>
            </a:r>
            <a:endParaRPr kumimoji="1" lang="en-US" altLang="zh-CN" sz="2400" b="1">
              <a:solidFill>
                <a:srgbClr val="0066FF"/>
              </a:solidFill>
              <a:latin typeface="Times New Roman" panose="02020603050405020304" pitchFamily="16" charset="0"/>
              <a:ea typeface="微软雅黑" panose="020B0503020204020204" pitchFamily="34" charset="-122"/>
              <a:cs typeface="Times New Roman" panose="02020603050405020304" pitchFamily="16" charset="0"/>
            </a:endParaRPr>
          </a:p>
          <a:p>
            <a:pPr marL="285750" lvl="0" indent="-285750">
              <a:lnSpc>
                <a:spcPct val="150000"/>
              </a:lnSpc>
              <a:buFont typeface="Wingdings" panose="05000000000000000000" pitchFamily="2" charset="2"/>
              <a:buChar char="l"/>
            </a:pPr>
            <a:r>
              <a:rPr lang="zh-CN" altLang="en-US" sz="2400" b="1">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完备性</a:t>
            </a:r>
            <a:r>
              <a:rPr lang="zh-CN" altLang="en-US"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a:t>
            </a:r>
            <a:r>
              <a:rPr lang="zh-CN" altLang="zh-CN"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所有能够从该形式化系统推导出来的</a:t>
            </a:r>
            <a:r>
              <a:rPr lang="zh-CN" altLang="en-US"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命题</a:t>
            </a:r>
            <a:r>
              <a:rPr lang="zh-CN" altLang="zh-CN"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，都可以从这个形式化系统推导出来。</a:t>
            </a:r>
            <a:endParaRPr lang="zh-CN" altLang="zh-CN"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endParaRPr>
          </a:p>
          <a:p>
            <a:pPr marL="285750" lvl="0" indent="-285750">
              <a:lnSpc>
                <a:spcPct val="150000"/>
              </a:lnSpc>
              <a:buFont typeface="Wingdings" panose="05000000000000000000" pitchFamily="2" charset="2"/>
              <a:buChar char="l"/>
            </a:pPr>
            <a:r>
              <a:rPr lang="zh-CN" altLang="en-US" sz="2400" b="1">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一致性</a:t>
            </a:r>
            <a:r>
              <a:rPr lang="zh-CN" altLang="en-US"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：一个命题不可能同时为真或为假</a:t>
            </a:r>
            <a:endParaRPr lang="zh-CN" altLang="en-US"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endParaRPr>
          </a:p>
          <a:p>
            <a:pPr marL="285750" lvl="0" indent="-285750">
              <a:lnSpc>
                <a:spcPct val="150000"/>
              </a:lnSpc>
              <a:buFont typeface="Wingdings" panose="05000000000000000000" pitchFamily="2" charset="2"/>
              <a:buChar char="l"/>
            </a:pPr>
            <a:r>
              <a:rPr lang="zh-CN" altLang="en-US" sz="2400" b="1">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可判定性</a:t>
            </a:r>
            <a:r>
              <a:rPr lang="zh-CN" altLang="en-US" sz="2400">
                <a:solidFill>
                  <a:prstClr val="black"/>
                </a:solidFill>
                <a:latin typeface="Times New Roman" panose="02020603050405020304" pitchFamily="16" charset="0"/>
                <a:ea typeface="微软雅黑" panose="020B0503020204020204" pitchFamily="34" charset="-122"/>
                <a:cs typeface="Times New Roman" panose="02020603050405020304" pitchFamily="16" charset="0"/>
              </a:rPr>
              <a:t>：算法在有限步内判定命题的真伪</a:t>
            </a:r>
            <a:endParaRPr lang="en-US" altLang="zh-CN" sz="2400" dirty="0">
              <a:solidFill>
                <a:prstClr val="black"/>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椭圆形标注 7"/>
          <p:cNvSpPr/>
          <p:nvPr/>
        </p:nvSpPr>
        <p:spPr>
          <a:xfrm>
            <a:off x="6427433" y="4827059"/>
            <a:ext cx="4900473" cy="1591495"/>
          </a:xfrm>
          <a:prstGeom prst="wedgeEllipseCallout">
            <a:avLst>
              <a:gd name="adj1" fmla="val -52059"/>
              <a:gd name="adj2" fmla="val -76150"/>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zh-CN" altLang="en-US" sz="2800">
                <a:solidFill>
                  <a:prstClr val="black"/>
                </a:solidFill>
                <a:latin typeface="Times New Roman" panose="02020603050405020304" pitchFamily="16" charset="0"/>
                <a:ea typeface="黑体" panose="02010609060101010101" pitchFamily="49" charset="-122"/>
                <a:cs typeface="Times New Roman" panose="02020603050405020304" pitchFamily="16" charset="0"/>
              </a:rPr>
              <a:t>如何证明（计算）这一问题？可用怎样的“计算载体”来实现？</a:t>
            </a:r>
            <a:endParaRPr lang="zh-CN" altLang="en-US"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计算之力从何而来</a:t>
            </a:r>
            <a:endParaRPr lang="zh-CN" altLang="en-US" dirty="0"/>
          </a:p>
        </p:txBody>
      </p:sp>
      <p:sp>
        <p:nvSpPr>
          <p:cNvPr id="3" name="内容占位符 2"/>
          <p:cNvSpPr>
            <a:spLocks noGrp="1"/>
          </p:cNvSpPr>
          <p:nvPr>
            <p:ph idx="1"/>
          </p:nvPr>
        </p:nvSpPr>
        <p:spPr/>
        <p:txBody>
          <a:bodyPr/>
          <a:lstStyle/>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工欲善其事，必先利其器：智能之器从何而来</a:t>
            </a:r>
            <a:endPar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endParaRPr>
          </a:p>
          <a:p>
            <a:endParaRPr lang="zh-CN" altLang="en-US" dirty="0"/>
          </a:p>
        </p:txBody>
      </p:sp>
      <p:pic>
        <p:nvPicPr>
          <p:cNvPr id="10" name="Picture 2" descr="Kurt gÃ¶del.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113" y="2340728"/>
            <a:ext cx="2019300" cy="2285218"/>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48335" y="4692189"/>
            <a:ext cx="2347117" cy="584775"/>
          </a:xfrm>
          <a:prstGeom prst="rect">
            <a:avLst/>
          </a:prstGeom>
        </p:spPr>
        <p:txBody>
          <a:bodyPr wrap="none">
            <a:spAutoFit/>
          </a:bodyPr>
          <a:lstStyle/>
          <a:p>
            <a:pPr algn="ctr"/>
            <a:r>
              <a:rPr lang="en-US" altLang="zh-CN" sz="2000" dirty="0">
                <a:latin typeface="Times New Roman" panose="02020603050405020304" pitchFamily="16" charset="0"/>
                <a:cs typeface="Times New Roman" panose="02020603050405020304" pitchFamily="16" charset="0"/>
              </a:rPr>
              <a:t>Kurt Friedrich Gödel</a:t>
            </a:r>
            <a:endParaRPr lang="en-US" altLang="zh-CN" sz="2000" dirty="0">
              <a:latin typeface="Times New Roman" panose="02020603050405020304" pitchFamily="16" charset="0"/>
              <a:cs typeface="Times New Roman" panose="02020603050405020304" pitchFamily="16" charset="0"/>
            </a:endParaRPr>
          </a:p>
          <a:p>
            <a:pPr algn="ctr"/>
            <a:r>
              <a:rPr lang="en-US" altLang="zh-CN" sz="1200" dirty="0">
                <a:latin typeface="Times New Roman" panose="02020603050405020304" pitchFamily="16" charset="0"/>
                <a:cs typeface="Times New Roman" panose="02020603050405020304" pitchFamily="16" charset="0"/>
              </a:rPr>
              <a:t>(1906-1978)</a:t>
            </a:r>
            <a:endParaRPr lang="zh-CN" altLang="en-US" sz="1200" dirty="0">
              <a:latin typeface="Times New Roman" panose="02020603050405020304" pitchFamily="16" charset="0"/>
              <a:cs typeface="Times New Roman" panose="02020603050405020304" pitchFamily="16" charset="0"/>
            </a:endParaRPr>
          </a:p>
        </p:txBody>
      </p:sp>
      <p:sp>
        <p:nvSpPr>
          <p:cNvPr id="12" name="右箭头 9"/>
          <p:cNvSpPr/>
          <p:nvPr/>
        </p:nvSpPr>
        <p:spPr>
          <a:xfrm>
            <a:off x="2652525" y="3237115"/>
            <a:ext cx="526302" cy="49244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4" name="右箭头 14"/>
          <p:cNvSpPr/>
          <p:nvPr/>
        </p:nvSpPr>
        <p:spPr>
          <a:xfrm>
            <a:off x="5303274" y="3237114"/>
            <a:ext cx="526302" cy="49244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911" y="2451525"/>
            <a:ext cx="1777430" cy="2063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椭圆形标注 17"/>
          <p:cNvSpPr/>
          <p:nvPr/>
        </p:nvSpPr>
        <p:spPr>
          <a:xfrm>
            <a:off x="5871210" y="1423035"/>
            <a:ext cx="5615940" cy="3498215"/>
          </a:xfrm>
          <a:prstGeom prst="wedgeEllipseCallout">
            <a:avLst>
              <a:gd name="adj1" fmla="val 14733"/>
              <a:gd name="adj2" fmla="val 6991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3200" b="1" dirty="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任何表达力足够强的</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递归可枚举</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形式系统都不可能同时具有一致性和完备性，而且这个系统本身的一致性不能在系统内被证明。</a:t>
            </a:r>
            <a:endParaRPr lang="zh-CN" altLang="en-US" sz="2800" dirty="0">
              <a:latin typeface="黑体" panose="02010609060101010101" pitchFamily="49" charset="-122"/>
              <a:ea typeface="黑体" panose="02010609060101010101" pitchFamily="49" charset="-122"/>
            </a:endParaRPr>
          </a:p>
          <a:p>
            <a:pPr algn="ctr"/>
            <a:endParaRPr lang="zh-CN" altLang="en-US" sz="2800" dirty="0">
              <a:latin typeface="黑体" panose="02010609060101010101" pitchFamily="49" charset="-122"/>
              <a:ea typeface="黑体" panose="02010609060101010101" pitchFamily="49" charset="-122"/>
            </a:endParaRPr>
          </a:p>
        </p:txBody>
      </p:sp>
      <p:sp>
        <p:nvSpPr>
          <p:cNvPr id="17" name="矩形 16"/>
          <p:cNvSpPr/>
          <p:nvPr/>
        </p:nvSpPr>
        <p:spPr>
          <a:xfrm>
            <a:off x="2900080" y="4692189"/>
            <a:ext cx="2727922" cy="1200329"/>
          </a:xfrm>
          <a:prstGeom prst="rect">
            <a:avLst/>
          </a:prstGeom>
        </p:spPr>
        <p:txBody>
          <a:bodyPr wrap="square">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dirty="0">
                <a:latin typeface="Times New Roman" panose="02020603050405020304" pitchFamily="16" charset="0"/>
                <a:ea typeface="黑体" panose="02010609060101010101" pitchFamily="49" charset="-122"/>
                <a:cs typeface="Times New Roman" panose="02020603050405020304" pitchFamily="16" charset="0"/>
              </a:rPr>
              <a:t>论数学原理及有关系统中不可判定命题</a:t>
            </a:r>
            <a:r>
              <a:rPr lang="en-US" altLang="zh-CN"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1200" dirty="0">
                <a:latin typeface="Times New Roman" panose="02020603050405020304" pitchFamily="16" charset="0"/>
                <a:ea typeface="黑体" panose="02010609060101010101" pitchFamily="49" charset="-122"/>
                <a:cs typeface="Times New Roman" panose="02020603050405020304" pitchFamily="16" charset="0"/>
              </a:rPr>
              <a:t>(On Formally Undecidable Propositions of Principia Mathematica and Related Systems)</a:t>
            </a:r>
            <a:endParaRPr lang="zh-CN" altLang="en-US" sz="1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Rectangle 19"/>
          <p:cNvSpPr>
            <a:spLocks noChangeArrowheads="1"/>
          </p:cNvSpPr>
          <p:nvPr/>
        </p:nvSpPr>
        <p:spPr bwMode="auto">
          <a:xfrm>
            <a:off x="7322404" y="5319585"/>
            <a:ext cx="4361262" cy="1075690"/>
          </a:xfrm>
          <a:prstGeom prst="rect">
            <a:avLst/>
          </a:prstGeom>
          <a:gradFill>
            <a:gsLst>
              <a:gs pos="0">
                <a:srgbClr val="FFEFD1"/>
              </a:gs>
              <a:gs pos="64999">
                <a:srgbClr val="F0EBD5"/>
              </a:gs>
              <a:gs pos="100000">
                <a:srgbClr val="D1C39F"/>
              </a:gs>
            </a:gsLst>
            <a:lin ang="16200000" scaled="0"/>
          </a:gradFill>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spAutoFit/>
          </a:bodyPr>
          <a:lstStyle/>
          <a:p>
            <a:pPr marL="342900" indent="-342900" algn="ctr">
              <a:lnSpc>
                <a:spcPct val="90000"/>
              </a:lnSpc>
              <a:spcBef>
                <a:spcPct val="20000"/>
              </a:spcBef>
              <a:buClr>
                <a:schemeClr val="bg2"/>
              </a:buClr>
              <a:buSzPct val="75000"/>
              <a:defRPr/>
            </a:pPr>
            <a:r>
              <a:rPr lang="zh-CN" altLang="en-US" sz="32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哥德尔不完全性定理</a:t>
            </a:r>
            <a:endParaRPr lang="en-US" altLang="zh-CN" sz="32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gn="ctr">
              <a:lnSpc>
                <a:spcPct val="90000"/>
              </a:lnSpc>
              <a:spcBef>
                <a:spcPct val="20000"/>
              </a:spcBef>
              <a:buClr>
                <a:schemeClr val="bg2"/>
              </a:buClr>
              <a:buSzPct val="75000"/>
              <a:defRPr/>
            </a:pPr>
            <a:r>
              <a:rPr lang="en-US" altLang="zh-CN" sz="32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(1931</a:t>
            </a:r>
            <a:r>
              <a:rPr lang="zh-CN" altLang="en-US" sz="32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年）</a:t>
            </a:r>
            <a:endParaRPr lang="en-US" altLang="zh-CN" sz="32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计算之力从何而来</a:t>
            </a:r>
            <a:endParaRPr lang="zh-CN" altLang="en-US" dirty="0"/>
          </a:p>
        </p:txBody>
      </p:sp>
      <p:sp>
        <p:nvSpPr>
          <p:cNvPr id="3" name="内容占位符 2"/>
          <p:cNvSpPr>
            <a:spLocks noGrp="1"/>
          </p:cNvSpPr>
          <p:nvPr>
            <p:ph idx="1"/>
          </p:nvPr>
        </p:nvSpPr>
        <p:spPr/>
        <p:txBody>
          <a:bodyPr/>
          <a:lstStyle/>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工欲善其事，必先利其器：智能之器从何而来</a:t>
            </a:r>
            <a:endPar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endParaRPr>
          </a:p>
          <a:p>
            <a:endParaRPr lang="zh-CN" altLang="en-US" dirty="0"/>
          </a:p>
        </p:txBody>
      </p:sp>
      <p:sp>
        <p:nvSpPr>
          <p:cNvPr id="4" name="矩形 3"/>
          <p:cNvSpPr/>
          <p:nvPr/>
        </p:nvSpPr>
        <p:spPr>
          <a:xfrm>
            <a:off x="821165" y="5648221"/>
            <a:ext cx="10549669" cy="830997"/>
          </a:xfrm>
          <a:prstGeom prst="rect">
            <a:avLst/>
          </a:prstGeom>
        </p:spPr>
        <p:txBody>
          <a:bodyPr wrap="square">
            <a:spAutoFit/>
          </a:bodyP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On Computable Numbers, with an Application to the Entscheidungsproblem,1937</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论数字计算在决断难题中的应用</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5" name="Picture 2" descr="See the source imag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04562" y="2442911"/>
            <a:ext cx="1578983" cy="158066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578417" y="4917525"/>
            <a:ext cx="6341220" cy="523220"/>
          </a:xfrm>
          <a:prstGeom prst="rect">
            <a:avLst/>
          </a:prstGeom>
        </p:spPr>
        <p:txBody>
          <a:bodyPr wrap="square">
            <a:spAutoFit/>
          </a:bodyPr>
          <a:lstStyle/>
          <a:p>
            <a:pPr algn="ct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图灵机模型计算</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800" dirty="0" err="1">
                <a:latin typeface="Times New Roman" panose="02020603050405020304" pitchFamily="16" charset="0"/>
                <a:ea typeface="黑体" panose="02010609060101010101" pitchFamily="49" charset="-122"/>
                <a:cs typeface="Times New Roman" panose="02020603050405020304" pitchFamily="16" charset="0"/>
              </a:rPr>
              <a:t>gcd</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(24,16)*10+17”</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示意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409295" y="4083870"/>
            <a:ext cx="1265527" cy="951030"/>
          </a:xfrm>
          <a:prstGeom prst="rect">
            <a:avLst/>
          </a:prstGeom>
        </p:spPr>
        <p:txBody>
          <a:bodyPr wrap="square">
            <a:spAutoFit/>
          </a:bodyPr>
          <a:lstStyle/>
          <a:p>
            <a:pPr algn="ctr">
              <a:lnSpc>
                <a:spcPct val="90000"/>
              </a:lnSpc>
              <a:spcBef>
                <a:spcPct val="0"/>
              </a:spcBef>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Alan Turing</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90000"/>
              </a:lnSpc>
              <a:spcBef>
                <a:spcPct val="0"/>
              </a:spcBef>
            </a:pPr>
            <a:r>
              <a:rPr lang="en-US" altLang="zh-CN" sz="1400" dirty="0">
                <a:latin typeface="Times New Roman" panose="02020603050405020304" pitchFamily="16" charset="0"/>
                <a:ea typeface="黑体" panose="02010609060101010101" pitchFamily="49" charset="-122"/>
                <a:cs typeface="Times New Roman" panose="02020603050405020304" pitchFamily="16" charset="0"/>
              </a:rPr>
              <a:t>(1912-1954)</a:t>
            </a:r>
            <a:endParaRPr lang="zh-CN" altLang="en-US" sz="1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8" name="Picture 2"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258" y="2617012"/>
            <a:ext cx="1265527" cy="140656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707785" y="4087355"/>
            <a:ext cx="2337391" cy="1200329"/>
          </a:xfrm>
          <a:prstGeom prst="rect">
            <a:avLst/>
          </a:prstGeom>
        </p:spPr>
        <p:txBody>
          <a:bodyPr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“判定性问题”是无法解决的，即有些数学问题是不可求解的</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图灵不可停机的</a:t>
            </a:r>
            <a:r>
              <a:rPr lang="en-US" altLang="zh-CN" b="1" dirty="0">
                <a:solidFill>
                  <a:srgbClr val="C00000"/>
                </a:solidFill>
                <a:latin typeface="微软雅黑" panose="020B0503020204020204" pitchFamily="34" charset="-122"/>
                <a:ea typeface="微软雅黑" panose="020B0503020204020204" pitchFamily="34" charset="-122"/>
              </a:rPr>
              <a:t>)</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756" b="11062"/>
          <a:stretch>
            <a:fillRect/>
          </a:stretch>
        </p:blipFill>
        <p:spPr bwMode="auto">
          <a:xfrm>
            <a:off x="4168559" y="1982007"/>
            <a:ext cx="7485996" cy="301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计算之力从何而来</a:t>
            </a:r>
            <a:endParaRPr lang="zh-CN" altLang="en-US" dirty="0"/>
          </a:p>
        </p:txBody>
      </p:sp>
      <p:sp>
        <p:nvSpPr>
          <p:cNvPr id="3" name="内容占位符 2"/>
          <p:cNvSpPr>
            <a:spLocks noGrp="1"/>
          </p:cNvSpPr>
          <p:nvPr>
            <p:ph idx="1"/>
          </p:nvPr>
        </p:nvSpPr>
        <p:spPr/>
        <p:txBody>
          <a:bodyPr/>
          <a:lstStyle/>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工欲善其事，必先利其器：智能之器从何而来</a:t>
            </a:r>
            <a:endPar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endParaRPr>
          </a:p>
          <a:p>
            <a:endParaRPr lang="zh-CN" altLang="en-US" dirty="0"/>
          </a:p>
        </p:txBody>
      </p:sp>
      <p:sp>
        <p:nvSpPr>
          <p:cNvPr id="4" name="Rectangle 19"/>
          <p:cNvSpPr>
            <a:spLocks noChangeArrowheads="1"/>
          </p:cNvSpPr>
          <p:nvPr/>
        </p:nvSpPr>
        <p:spPr bwMode="auto">
          <a:xfrm>
            <a:off x="6251956" y="2127439"/>
            <a:ext cx="3449261" cy="2893100"/>
          </a:xfrm>
          <a:prstGeom prst="rect">
            <a:avLst/>
          </a:prstGeom>
          <a:gradFill>
            <a:gsLst>
              <a:gs pos="0">
                <a:srgbClr val="FFEFD1"/>
              </a:gs>
              <a:gs pos="64999">
                <a:srgbClr val="F0EBD5"/>
              </a:gs>
              <a:gs pos="100000">
                <a:srgbClr val="D1C39F"/>
              </a:gs>
            </a:gsLst>
            <a:lin ang="16200000" scaled="0"/>
          </a:gradFill>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spAutoFit/>
          </a:bodyPr>
          <a:lstStyle/>
          <a:p>
            <a:pPr marL="342900" indent="-342900">
              <a:lnSpc>
                <a:spcPct val="90000"/>
              </a:lnSpc>
              <a:spcBef>
                <a:spcPct val="20000"/>
              </a:spcBef>
              <a:buClr>
                <a:schemeClr val="tx1"/>
              </a:buClr>
              <a:buSzPct val="75000"/>
              <a:buFont typeface="Wingdings" panose="05000000000000000000" pitchFamily="2" charset="2"/>
              <a:buChar char="l"/>
              <a:defRPr/>
            </a:pPr>
            <a:r>
              <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图灵论题：凡是可计算的函数都可以用图灵机计算</a:t>
            </a:r>
            <a:endPar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90000"/>
              </a:lnSpc>
              <a:spcBef>
                <a:spcPct val="20000"/>
              </a:spcBef>
              <a:buClr>
                <a:schemeClr val="tx1"/>
              </a:buClr>
              <a:buSzPct val="75000"/>
              <a:buFont typeface="Wingdings" panose="05000000000000000000" pitchFamily="2" charset="2"/>
              <a:buChar char="l"/>
              <a:defRPr/>
            </a:pPr>
            <a:r>
              <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邱奇论题：任何计算，如果存在一个有效过程，它就能被图灵机实现</a:t>
            </a:r>
            <a:endPar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右大括号 4"/>
          <p:cNvSpPr/>
          <p:nvPr/>
        </p:nvSpPr>
        <p:spPr>
          <a:xfrm>
            <a:off x="9773671" y="2127438"/>
            <a:ext cx="389467" cy="289309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p:cNvSpPr/>
          <p:nvPr/>
        </p:nvSpPr>
        <p:spPr>
          <a:xfrm>
            <a:off x="10027289" y="2512158"/>
            <a:ext cx="1617132" cy="2123658"/>
          </a:xfrm>
          <a:prstGeom prst="rect">
            <a:avLst/>
          </a:prstGeom>
        </p:spPr>
        <p:txBody>
          <a:bodyPr wrap="square">
            <a:spAutoFit/>
          </a:bodyPr>
          <a:lstStyle/>
          <a:p>
            <a:pPr algn="ctr"/>
            <a:r>
              <a:rPr lang="en-US" altLang="zh-CN" sz="3200" dirty="0"/>
              <a:t> </a:t>
            </a:r>
            <a:r>
              <a:rPr lang="zh-CN" altLang="en-US" sz="2000" b="1" dirty="0">
                <a:latin typeface="微软雅黑" panose="020B0503020204020204" pitchFamily="34" charset="-122"/>
                <a:ea typeface="微软雅黑" panose="020B0503020204020204" pitchFamily="34" charset="-122"/>
                <a:cs typeface="Times New Roman" panose="02020603050405020304" pitchFamily="16" charset="0"/>
              </a:rPr>
              <a:t>邱奇－图灵论题</a:t>
            </a:r>
            <a:r>
              <a:rPr lang="en-US" altLang="zh-CN" sz="2000" dirty="0">
                <a:latin typeface="Times New Roman" panose="02020603050405020304" pitchFamily="16" charset="0"/>
                <a:cs typeface="Times New Roman" panose="02020603050405020304" pitchFamily="16" charset="0"/>
              </a:rPr>
              <a:t>(Church–Turing thesis, computability thesis)</a:t>
            </a:r>
            <a:endParaRPr lang="zh-CN" altLang="en-US" sz="2000" dirty="0">
              <a:latin typeface="Times New Roman" panose="02020603050405020304" pitchFamily="16" charset="0"/>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custDataLst>
                  <p:tags r:id="rId1"/>
                </p:custDataLst>
              </p:nvPr>
            </p:nvGraphicFramePr>
            <p:xfrm>
              <a:off x="636772" y="2045997"/>
              <a:ext cx="5353491" cy="3055980"/>
            </p:xfrm>
            <a:graphic>
              <a:graphicData uri="http://schemas.openxmlformats.org/drawingml/2006/table">
                <a:tbl>
                  <a:tblPr firstRow="1" bandRow="1">
                    <a:tableStyleId>{5C22544A-7EE6-4342-B048-85BDC9FD1C3A}</a:tableStyleId>
                  </a:tblPr>
                  <a:tblGrid>
                    <a:gridCol w="2117061"/>
                    <a:gridCol w="1584251"/>
                    <a:gridCol w="1652179"/>
                  </a:tblGrid>
                  <a:tr h="494453">
                    <a:tc>
                      <a:txBody>
                        <a:bodyPr/>
                        <a:lstStyle/>
                        <a:p>
                          <a:pPr algn="ctr"/>
                          <a:r>
                            <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计算载体</a:t>
                          </a:r>
                          <a:endPar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提出学者</a:t>
                          </a:r>
                          <a:endPar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计算角度</a:t>
                          </a:r>
                          <a:endPar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9600">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原始递归函数</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哥德尔</a:t>
                          </a:r>
                          <a:endPar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marL="0" algn="ctr" defTabSz="685800" rtl="0" eaLnBrk="1" latinLnBrk="0" hangingPunct="1"/>
                          <a:r>
                            <a:rPr lang="en-US" altLang="zh-CN" sz="2400" b="0" kern="1200" dirty="0" err="1">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Godel</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数学的</a:t>
                          </a:r>
                          <a:endPar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形式</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0447">
                    <a:tc>
                      <a:txBody>
                        <a:bodyPr/>
                        <a:lstStyle/>
                        <a:p>
                          <a:pPr marL="0" algn="ctr" defTabSz="685800" rtl="0" eaLnBrk="1" latinLnBrk="0" hangingPunct="1"/>
                          <a14:m>
                            <m:oMathPara xmlns:m="http://schemas.openxmlformats.org/officeDocument/2006/math">
                              <m:oMathParaPr>
                                <m:jc m:val="centerGroup"/>
                              </m:oMathParaPr>
                              <m:oMath xmlns:m="http://schemas.openxmlformats.org/officeDocument/2006/math">
                                <m:r>
                                  <m:rPr>
                                    <m:sty m:val="p"/>
                                  </m:rPr>
                                  <a:rPr lang="en-US" altLang="zh-CN" sz="2400" b="0" kern="1200" smtClean="0">
                                    <a:solidFill>
                                      <a:schemeClr val="tx1"/>
                                    </a:solidFill>
                                    <a:latin typeface="Cambria Math" panose="02040503050406030204"/>
                                    <a:ea typeface="微软雅黑" panose="020B0503020204020204" pitchFamily="34" charset="-122"/>
                                    <a:cs typeface="Times New Roman" panose="02020603050405020304" pitchFamily="16" charset="0"/>
                                  </a:rPr>
                                  <m:t>λ</m:t>
                                </m:r>
                                <m:r>
                                  <a:rPr lang="zh-CN" altLang="en-US" sz="2400" b="0" kern="1200">
                                    <a:solidFill>
                                      <a:schemeClr val="tx1"/>
                                    </a:solidFill>
                                    <a:latin typeface="Cambria Math" panose="02040503050406030204"/>
                                    <a:ea typeface="微软雅黑" panose="020B0503020204020204" pitchFamily="34" charset="-122"/>
                                    <a:cs typeface="Times New Roman" panose="02020603050405020304" pitchFamily="16" charset="0"/>
                                  </a:rPr>
                                  <m:t>−</m:t>
                                </m:r>
                                <m:r>
                                  <a:rPr lang="zh-CN" altLang="zh-CN" sz="2400" b="0" kern="1200">
                                    <a:solidFill>
                                      <a:schemeClr val="tx1"/>
                                    </a:solidFill>
                                    <a:latin typeface="Cambria Math" panose="02040503050406030204"/>
                                    <a:ea typeface="微软雅黑" panose="020B0503020204020204" pitchFamily="34" charset="-122"/>
                                    <a:cs typeface="Times New Roman" panose="02020603050405020304" pitchFamily="16" charset="0"/>
                                  </a:rPr>
                                  <m:t>演算</m:t>
                                </m:r>
                              </m:oMath>
                            </m:oMathPara>
                          </a14:m>
                          <a:endParaRPr lang="en-US" altLang="zh-CN" sz="2400" b="0"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6" charset="0"/>
                          </a:endParaRPr>
                        </a:p>
                        <a:p>
                          <a:pPr marL="0" algn="ctr" defTabSz="685800" rtl="0" eaLnBrk="1" latinLnBrk="0" hangingPunct="1"/>
                          <a14:m>
                            <m:oMathPara xmlns:m="http://schemas.openxmlformats.org/officeDocument/2006/math">
                              <m:oMathParaPr>
                                <m:jc m:val="centerGroup"/>
                              </m:oMathParaPr>
                              <m:oMath xmlns:m="http://schemas.openxmlformats.org/officeDocument/2006/math">
                                <m:r>
                                  <a:rPr lang="en-US" altLang="zh-CN" sz="2400" b="0" kern="1200">
                                    <a:solidFill>
                                      <a:schemeClr val="tx1"/>
                                    </a:solidFill>
                                    <a:latin typeface="Cambria Math" panose="02040503050406030204"/>
                                    <a:ea typeface="微软雅黑" panose="020B0503020204020204" pitchFamily="34" charset="-122"/>
                                    <a:cs typeface="Times New Roman" panose="02020603050405020304" pitchFamily="16" charset="0"/>
                                  </a:rPr>
                                  <m:t>(</m:t>
                                </m:r>
                                <m:r>
                                  <m:rPr>
                                    <m:sty m:val="p"/>
                                  </m:rPr>
                                  <a:rPr lang="en-US" altLang="zh-CN" sz="2400" b="0" kern="1200">
                                    <a:solidFill>
                                      <a:schemeClr val="tx1"/>
                                    </a:solidFill>
                                    <a:latin typeface="Cambria Math" panose="02040503050406030204"/>
                                    <a:ea typeface="微软雅黑" panose="020B0503020204020204" pitchFamily="34" charset="-122"/>
                                    <a:cs typeface="Times New Roman" panose="02020603050405020304" pitchFamily="16" charset="0"/>
                                  </a:rPr>
                                  <m:t>λ</m:t>
                                </m:r>
                                <m:r>
                                  <a:rPr lang="zh-CN" altLang="en-US" sz="2400" b="0" kern="1200">
                                    <a:solidFill>
                                      <a:schemeClr val="tx1"/>
                                    </a:solidFill>
                                    <a:latin typeface="Cambria Math" panose="02040503050406030204"/>
                                    <a:ea typeface="微软雅黑" panose="020B0503020204020204" pitchFamily="34" charset="-122"/>
                                    <a:cs typeface="Times New Roman" panose="02020603050405020304" pitchFamily="16" charset="0"/>
                                  </a:rPr>
                                  <m:t>−</m:t>
                                </m:r>
                                <m:r>
                                  <m:rPr>
                                    <m:sty m:val="p"/>
                                  </m:rPr>
                                  <a:rPr lang="en-US" altLang="zh-CN" sz="2400" b="0" kern="1200">
                                    <a:solidFill>
                                      <a:schemeClr val="tx1"/>
                                    </a:solidFill>
                                    <a:latin typeface="Cambria Math" panose="02040503050406030204"/>
                                    <a:ea typeface="微软雅黑" panose="020B0503020204020204" pitchFamily="34" charset="-122"/>
                                    <a:cs typeface="Times New Roman" panose="02020603050405020304" pitchFamily="16" charset="0"/>
                                  </a:rPr>
                                  <m:t>calculus</m:t>
                                </m:r>
                                <m:r>
                                  <a:rPr lang="en-US" altLang="zh-CN" sz="2400" b="0" kern="1200">
                                    <a:solidFill>
                                      <a:schemeClr val="tx1"/>
                                    </a:solidFill>
                                    <a:latin typeface="Cambria Math" panose="02040503050406030204"/>
                                    <a:ea typeface="微软雅黑" panose="020B0503020204020204" pitchFamily="34" charset="-122"/>
                                    <a:cs typeface="Times New Roman" panose="02020603050405020304" pitchFamily="16" charset="0"/>
                                  </a:rPr>
                                  <m:t>)</m:t>
                                </m:r>
                              </m:oMath>
                            </m:oMathPara>
                          </a14:m>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丘奇</a:t>
                          </a:r>
                          <a:endPar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marL="0" algn="ctr" defTabSz="685800" rtl="0" eaLnBrk="1" latinLnBrk="0" hangingPunct="1"/>
                          <a:r>
                            <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Church</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数理逻辑的形式</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94453">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图灵机</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图灵</a:t>
                          </a:r>
                          <a:r>
                            <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Turing</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机械的</a:t>
                          </a:r>
                          <a:endPar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形式</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7" name="表格 6"/>
              <p:cNvGraphicFramePr>
                <a:graphicFrameLocks noGrp="1"/>
              </p:cNvGraphicFramePr>
              <p:nvPr>
                <p:custDataLst>
                  <p:tags r:id="rId2"/>
                </p:custDataLst>
              </p:nvPr>
            </p:nvGraphicFramePr>
            <p:xfrm>
              <a:off x="636772" y="2045997"/>
              <a:ext cx="5353491" cy="3055980"/>
            </p:xfrm>
            <a:graphic>
              <a:graphicData uri="http://schemas.openxmlformats.org/drawingml/2006/table">
                <a:tbl>
                  <a:tblPr firstRow="1" bandRow="1">
                    <a:tableStyleId>{5C22544A-7EE6-4342-B048-85BDC9FD1C3A}</a:tableStyleId>
                  </a:tblPr>
                  <a:tblGrid>
                    <a:gridCol w="2117061"/>
                    <a:gridCol w="1584251"/>
                    <a:gridCol w="1652179"/>
                  </a:tblGrid>
                  <a:tr h="494453">
                    <a:tc>
                      <a:txBody>
                        <a:bodyPr/>
                        <a:lstStyle/>
                        <a:p>
                          <a:pPr algn="ctr"/>
                          <a:r>
                            <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计算载体</a:t>
                          </a:r>
                          <a:endPar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提出学者</a:t>
                          </a:r>
                          <a:endPar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计算角度</a:t>
                          </a:r>
                          <a:endPar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9600">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原始递归函数</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哥德尔</a:t>
                          </a:r>
                          <a:endPar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marL="0" algn="ctr" defTabSz="685800" rtl="0" eaLnBrk="1" latinLnBrk="0" hangingPunct="1"/>
                          <a:r>
                            <a:rPr lang="en-US" altLang="zh-CN" sz="2400" b="0" kern="1200" dirty="0" err="1">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Godel</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数学的</a:t>
                          </a:r>
                          <a:endPar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形式</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53440">
                    <a:tc>
                      <a:txBody>
                        <a:bodyPr/>
                        <a:lstStyle/>
                        <a:p>
                          <a:endParaRPr lang="zh-CN"/>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丘奇</a:t>
                          </a:r>
                          <a:endPar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marL="0" algn="ctr" defTabSz="685800" rtl="0" eaLnBrk="1" latinLnBrk="0" hangingPunct="1"/>
                          <a:r>
                            <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Church</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数理逻辑的形式</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94453">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图灵机</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图灵</a:t>
                          </a:r>
                          <a:r>
                            <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Turing</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机械的</a:t>
                          </a:r>
                          <a:endParaRPr lang="en-US" altLang="zh-CN"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marL="0" algn="ctr" defTabSz="685800" rtl="0" eaLnBrk="1" latinLnBrk="0" hangingPunct="1"/>
                          <a:r>
                            <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形式</a:t>
                          </a:r>
                          <a:endParaRPr lang="zh-CN" altLang="en-US" sz="2400" b="0" kern="12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图灵机模型使得人类得以迈入自动计算时代</a:t>
            </a:r>
            <a:endParaRPr lang="zh-CN" altLang="en-US" dirty="0"/>
          </a:p>
        </p:txBody>
      </p:sp>
      <p:sp>
        <p:nvSpPr>
          <p:cNvPr id="3" name="内容占位符 2"/>
          <p:cNvSpPr>
            <a:spLocks noGrp="1"/>
          </p:cNvSpPr>
          <p:nvPr>
            <p:ph idx="1"/>
          </p:nvPr>
        </p:nvSpPr>
        <p:spPr>
          <a:xfrm>
            <a:off x="394447" y="789710"/>
            <a:ext cx="11355295" cy="5387254"/>
          </a:xfrm>
        </p:spPr>
        <p:txBody>
          <a:bodyPr/>
          <a:lstStyle/>
          <a:p>
            <a:r>
              <a:rPr lang="zh-CN" altLang="en-US" b="0" dirty="0">
                <a:latin typeface="Times New Roman" panose="02020603050405020304" pitchFamily="16" charset="0"/>
                <a:cs typeface="Times New Roman" panose="02020603050405020304" pitchFamily="16" charset="0"/>
              </a:rPr>
              <a:t>图灵奖：计算机界最高奖（</a:t>
            </a:r>
            <a:r>
              <a:rPr lang="en-US" altLang="zh-CN" b="0" dirty="0">
                <a:latin typeface="Times New Roman" panose="02020603050405020304" pitchFamily="16" charset="0"/>
                <a:cs typeface="Times New Roman" panose="02020603050405020304" pitchFamily="16" charset="0"/>
              </a:rPr>
              <a:t>1966</a:t>
            </a:r>
            <a:r>
              <a:rPr lang="zh-CN" altLang="en-US" b="0" dirty="0">
                <a:latin typeface="Times New Roman" panose="02020603050405020304" pitchFamily="16" charset="0"/>
                <a:cs typeface="Times New Roman" panose="02020603050405020304" pitchFamily="16" charset="0"/>
              </a:rPr>
              <a:t>年设立）</a:t>
            </a:r>
            <a:endParaRPr lang="en-US" altLang="zh-CN" b="0" dirty="0">
              <a:latin typeface="Times New Roman" panose="02020603050405020304" pitchFamily="16" charset="0"/>
              <a:cs typeface="Times New Roman" panose="02020603050405020304" pitchFamily="16" charset="0"/>
            </a:endParaRPr>
          </a:p>
          <a:p>
            <a:endParaRPr lang="zh-CN" altLang="en-US" dirty="0"/>
          </a:p>
        </p:txBody>
      </p:sp>
      <p:sp>
        <p:nvSpPr>
          <p:cNvPr id="4" name="矩形 3"/>
          <p:cNvSpPr/>
          <p:nvPr/>
        </p:nvSpPr>
        <p:spPr>
          <a:xfrm>
            <a:off x="2134623" y="4952650"/>
            <a:ext cx="2781942" cy="840230"/>
          </a:xfrm>
          <a:prstGeom prst="rect">
            <a:avLst/>
          </a:prstGeom>
        </p:spPr>
        <p:txBody>
          <a:bodyPr wrap="square">
            <a:spAutoFit/>
          </a:bodyPr>
          <a:lstStyle/>
          <a:p>
            <a:pPr algn="ctr">
              <a:lnSpc>
                <a:spcPct val="90000"/>
              </a:lnSpc>
              <a:spcBef>
                <a:spcPct val="0"/>
              </a:spcBef>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Alan Turing</a:t>
            </a:r>
            <a:endParaRPr lang="en-US" altLang="zh-CN" sz="36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90000"/>
              </a:lnSpc>
              <a:spcBef>
                <a:spcPct val="0"/>
              </a:spcBef>
            </a:pPr>
            <a:r>
              <a:rPr lang="en-US" altLang="zh-CN" dirty="0">
                <a:latin typeface="Times New Roman" panose="02020603050405020304" pitchFamily="16" charset="0"/>
                <a:ea typeface="黑体" panose="02010609060101010101" pitchFamily="49" charset="-122"/>
                <a:cs typeface="Times New Roman" panose="02020603050405020304" pitchFamily="16" charset="0"/>
              </a:rPr>
              <a:t>(1912-1954)</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矩形 4"/>
          <p:cNvSpPr/>
          <p:nvPr/>
        </p:nvSpPr>
        <p:spPr>
          <a:xfrm>
            <a:off x="5990058" y="5448937"/>
            <a:ext cx="3655655" cy="1077218"/>
          </a:xfrm>
          <a:prstGeom prst="rect">
            <a:avLst/>
          </a:prstGeom>
        </p:spPr>
        <p:txBody>
          <a:bodyPr wrap="square">
            <a:spAutoFit/>
          </a:bodyPr>
          <a:lstStyle/>
          <a:p>
            <a:pPr algn="ct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二战提前五年结束的解码器</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Enigma</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6" name="Picture 2" descr="Image result"/>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34622" y="1930388"/>
            <a:ext cx="2781943" cy="2781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upload.wikimedia.org/wikipedia/commons/thumb/3/3e/EnigmaMachineLabeled.jpg/220px-EnigmaMachineLabe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868" y="1503504"/>
            <a:ext cx="3948057" cy="3945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对智能的测试：</a:t>
            </a:r>
            <a:r>
              <a:rPr lang="zh-CN" altLang="en-US" dirty="0">
                <a:solidFill>
                  <a:srgbClr val="C00000"/>
                </a:solidFill>
                <a:latin typeface="Times New Roman" panose="02020603050405020304" pitchFamily="16" charset="0"/>
                <a:cs typeface="Arial Unicode MS" panose="020B0604020202020204" charset="-122"/>
              </a:rPr>
              <a:t>图灵测试</a:t>
            </a:r>
            <a:endParaRPr lang="zh-CN" altLang="en-US" dirty="0"/>
          </a:p>
        </p:txBody>
      </p:sp>
      <p:pic>
        <p:nvPicPr>
          <p:cNvPr id="2050" name="Picture 2" descr="https://gimg2.baidu.com/image_search/src=http%3A%2F%2Fimages.ofweek.com%2FUpload%2FNews%2F2015-9%2FRB%2F18%2F307.jpg&amp;refer=http%3A%2F%2Fimages.ofweek.com&amp;app=2002&amp;size=f9999,10000&amp;q=a80&amp;n=0&amp;g=0n&amp;fmt=jpeg?sec=1616291904&amp;t=7b6d9d614986e886daac82d8f0113aa8"/>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377415" y="811945"/>
            <a:ext cx="9414632" cy="5648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摩尔定律支撑自动计算时代快速发展</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摩尔定律 （计算机速度</a:t>
            </a:r>
            <a:r>
              <a:rPr lang="en-US" altLang="zh-CN" dirty="0">
                <a:latin typeface="Times New Roman" panose="02020603050405020304" pitchFamily="16" charset="0"/>
                <a:cs typeface="Times New Roman" panose="02020603050405020304" pitchFamily="16" charset="0"/>
              </a:rPr>
              <a:t>1</a:t>
            </a:r>
            <a:r>
              <a:rPr lang="zh-CN" altLang="en-US" dirty="0">
                <a:latin typeface="Times New Roman" panose="02020603050405020304" pitchFamily="16" charset="0"/>
                <a:cs typeface="Times New Roman" panose="02020603050405020304" pitchFamily="16" charset="0"/>
              </a:rPr>
              <a:t>年半增长</a:t>
            </a:r>
            <a:r>
              <a:rPr lang="en-US" altLang="zh-CN" dirty="0">
                <a:latin typeface="Times New Roman" panose="02020603050405020304" pitchFamily="16" charset="0"/>
                <a:cs typeface="Times New Roman" panose="02020603050405020304" pitchFamily="16" charset="0"/>
              </a:rPr>
              <a:t>1</a:t>
            </a:r>
            <a:r>
              <a:rPr lang="zh-CN" altLang="en-US" dirty="0">
                <a:latin typeface="Times New Roman" panose="02020603050405020304" pitchFamily="16" charset="0"/>
                <a:cs typeface="Times New Roman" panose="02020603050405020304" pitchFamily="16" charset="0"/>
              </a:rPr>
              <a:t>倍）</a:t>
            </a:r>
            <a:endParaRPr lang="zh-CN" altLang="en-US" dirty="0"/>
          </a:p>
        </p:txBody>
      </p:sp>
      <p:pic>
        <p:nvPicPr>
          <p:cNvPr id="4" name="图片 3"/>
          <p:cNvPicPr>
            <a:picLocks noChangeAspect="1"/>
          </p:cNvPicPr>
          <p:nvPr/>
        </p:nvPicPr>
        <p:blipFill>
          <a:blip r:embed="rId1"/>
          <a:stretch>
            <a:fillRect/>
          </a:stretch>
        </p:blipFill>
        <p:spPr>
          <a:xfrm>
            <a:off x="756881" y="1796411"/>
            <a:ext cx="3515455" cy="4350227"/>
          </a:xfrm>
          <a:prstGeom prst="rect">
            <a:avLst/>
          </a:prstGeom>
        </p:spPr>
      </p:pic>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5670" y="2739569"/>
            <a:ext cx="3823844" cy="216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279" y="2218165"/>
            <a:ext cx="3398130" cy="3506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人工智能的诞生</a:t>
            </a:r>
            <a:endParaRPr lang="zh-CN" altLang="en-US" dirty="0"/>
          </a:p>
        </p:txBody>
      </p:sp>
      <p:sp>
        <p:nvSpPr>
          <p:cNvPr id="3" name="内容占位符 2"/>
          <p:cNvSpPr>
            <a:spLocks noGrp="1"/>
          </p:cNvSpPr>
          <p:nvPr>
            <p:ph idx="1"/>
          </p:nvPr>
        </p:nvSpPr>
        <p:spPr/>
        <p:txBody>
          <a:bodyPr>
            <a:norm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四位学者在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1955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年提出了人工智能这一术语及研究范畴</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a:t>John McCarthy</a:t>
            </a:r>
            <a:r>
              <a:rPr lang="zh-CN" altLang="en-US" dirty="0"/>
              <a:t>（时任</a:t>
            </a:r>
            <a:r>
              <a:rPr lang="en-US" altLang="zh-CN" dirty="0"/>
              <a:t>Dartmouth</a:t>
            </a:r>
            <a:r>
              <a:rPr lang="zh-CN" altLang="en-US" dirty="0"/>
              <a:t>数学系助理教授，</a:t>
            </a:r>
            <a:r>
              <a:rPr lang="en-US" altLang="zh-CN" dirty="0"/>
              <a:t>1971</a:t>
            </a:r>
            <a:r>
              <a:rPr lang="zh-CN" altLang="en-US" dirty="0"/>
              <a:t>年度图灵奖获得者）</a:t>
            </a:r>
            <a:endParaRPr lang="zh-CN" altLang="en-US" dirty="0"/>
          </a:p>
          <a:p>
            <a:pPr lvl="1"/>
            <a:r>
              <a:rPr lang="en-US" altLang="zh-CN" dirty="0"/>
              <a:t>Marvin Lee Minsky</a:t>
            </a:r>
            <a:r>
              <a:rPr lang="zh-CN" altLang="en-US" dirty="0"/>
              <a:t>（时任哈佛大学数学系和神经学系</a:t>
            </a:r>
            <a:r>
              <a:rPr lang="en-US" altLang="zh-CN" dirty="0"/>
              <a:t>Junior Fellow</a:t>
            </a:r>
            <a:r>
              <a:rPr lang="zh-CN" altLang="en-US" dirty="0"/>
              <a:t>，</a:t>
            </a:r>
            <a:r>
              <a:rPr lang="en-US" altLang="zh-CN" dirty="0"/>
              <a:t>1969</a:t>
            </a:r>
            <a:r>
              <a:rPr lang="zh-CN" altLang="en-US" dirty="0"/>
              <a:t>年度图灵奖获得者</a:t>
            </a:r>
            <a:r>
              <a:rPr lang="en-US" altLang="zh-CN" dirty="0"/>
              <a:t>)</a:t>
            </a:r>
            <a:endParaRPr lang="en-US" altLang="zh-CN" dirty="0"/>
          </a:p>
          <a:p>
            <a:pPr lvl="1"/>
            <a:r>
              <a:rPr lang="en-US" altLang="zh-CN" dirty="0"/>
              <a:t>Claude Shannon</a:t>
            </a:r>
            <a:r>
              <a:rPr lang="zh-CN" altLang="en-US" dirty="0"/>
              <a:t>（</a:t>
            </a:r>
            <a:r>
              <a:rPr lang="en-US" altLang="zh-CN" dirty="0"/>
              <a:t>Bell Lab, </a:t>
            </a:r>
            <a:r>
              <a:rPr lang="zh-CN" altLang="en-US" dirty="0"/>
              <a:t>信息理论之父）</a:t>
            </a:r>
            <a:endParaRPr lang="zh-CN" altLang="en-US" dirty="0"/>
          </a:p>
          <a:p>
            <a:pPr lvl="1"/>
            <a:r>
              <a:rPr lang="en-US" altLang="zh-CN" dirty="0"/>
              <a:t>Nathaniel Rochester</a:t>
            </a:r>
            <a:r>
              <a:rPr lang="zh-CN" altLang="en-US" dirty="0"/>
              <a:t>（</a:t>
            </a:r>
            <a:r>
              <a:rPr lang="en-US" altLang="zh-CN" dirty="0"/>
              <a:t>IBM, </a:t>
            </a:r>
            <a:r>
              <a:rPr lang="zh-CN" altLang="en-US" dirty="0"/>
              <a:t>第一代通用计算机</a:t>
            </a:r>
            <a:r>
              <a:rPr lang="en-US" altLang="zh-CN" dirty="0"/>
              <a:t>701</a:t>
            </a:r>
            <a:r>
              <a:rPr lang="zh-CN" altLang="en-US" dirty="0"/>
              <a:t>主设计师</a:t>
            </a:r>
            <a:r>
              <a:rPr lang="en-US" altLang="zh-CN" dirty="0"/>
              <a:t>)</a:t>
            </a:r>
            <a:endParaRPr lang="en-US" altLang="zh-CN" dirty="0"/>
          </a:p>
        </p:txBody>
      </p:sp>
      <p:sp>
        <p:nvSpPr>
          <p:cNvPr id="4" name="矩形 3"/>
          <p:cNvSpPr/>
          <p:nvPr/>
        </p:nvSpPr>
        <p:spPr>
          <a:xfrm>
            <a:off x="587293" y="5156145"/>
            <a:ext cx="11210260" cy="1323439"/>
          </a:xfrm>
          <a:prstGeom prst="rect">
            <a:avLst/>
          </a:prstGeom>
        </p:spPr>
        <p:txBody>
          <a:bodyPr wrap="square">
            <a:spAutoFit/>
          </a:bodyPr>
          <a:lstStyle/>
          <a:p>
            <a:pPr algn="ctr"/>
            <a:r>
              <a:rPr lang="zh-CN" altLang="en-US" sz="4000" b="1" dirty="0"/>
              <a:t>让机器能像人那样认知、思考和学习</a:t>
            </a:r>
            <a:r>
              <a:rPr lang="en-US" altLang="zh-CN" sz="4000" b="1" dirty="0"/>
              <a:t>, </a:t>
            </a:r>
            <a:r>
              <a:rPr lang="zh-CN" altLang="en-US" sz="4000" b="1" dirty="0"/>
              <a:t>即用计算机模拟人的智能。</a:t>
            </a:r>
            <a:endParaRPr lang="zh-CN" altLang="en-US" sz="40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人工智能的诞生</a:t>
            </a:r>
            <a:endParaRPr lang="zh-CN" altLang="en-US" dirty="0"/>
          </a:p>
        </p:txBody>
      </p:sp>
      <p:sp>
        <p:nvSpPr>
          <p:cNvPr id="3" name="内容占位符 2"/>
          <p:cNvSpPr>
            <a:spLocks noGrp="1"/>
          </p:cNvSpPr>
          <p:nvPr>
            <p:ph idx="1"/>
          </p:nvPr>
        </p:nvSpPr>
        <p:spPr/>
        <p:txBody>
          <a:bodyPr>
            <a:norm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四位学者在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1955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年提出了人工智能这一术语及研究范畴</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587293" y="5156145"/>
            <a:ext cx="11210260" cy="1323439"/>
          </a:xfrm>
          <a:prstGeom prst="rect">
            <a:avLst/>
          </a:prstGeom>
        </p:spPr>
        <p:txBody>
          <a:bodyPr wrap="square">
            <a:spAutoFit/>
          </a:bodyPr>
          <a:lstStyle/>
          <a:p>
            <a:pPr algn="ctr"/>
            <a:r>
              <a:rPr lang="zh-CN" altLang="en-US" sz="4000" b="1" dirty="0"/>
              <a:t>让机器能像人那样认知、思考和学习</a:t>
            </a:r>
            <a:r>
              <a:rPr lang="en-US" altLang="zh-CN" sz="4000" b="1" dirty="0"/>
              <a:t>, </a:t>
            </a:r>
            <a:r>
              <a:rPr lang="zh-CN" altLang="en-US" sz="4000" b="1" dirty="0"/>
              <a:t>即用计算机模拟人的智能。</a:t>
            </a:r>
            <a:endParaRPr lang="zh-CN" altLang="en-US" sz="4000" b="1"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t="890"/>
          <a:stretch>
            <a:fillRect/>
          </a:stretch>
        </p:blipFill>
        <p:spPr bwMode="auto">
          <a:xfrm>
            <a:off x="1743854" y="1474737"/>
            <a:ext cx="3174323" cy="259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9"/>
          <p:cNvSpPr/>
          <p:nvPr/>
        </p:nvSpPr>
        <p:spPr bwMode="auto">
          <a:xfrm>
            <a:off x="1289861" y="4132566"/>
            <a:ext cx="4082311" cy="510778"/>
          </a:xfrm>
          <a:prstGeom prst="round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lvl="0" algn="ctr" fontAlgn="base">
              <a:spcBef>
                <a:spcPct val="0"/>
              </a:spcBef>
              <a:spcAft>
                <a:spcPct val="0"/>
              </a:spcAft>
            </a:pPr>
            <a:r>
              <a:rPr lang="zh-CN" altLang="en-US" sz="2400" b="1">
                <a:solidFill>
                  <a:prstClr val="white"/>
                </a:solidFill>
                <a:ea typeface="微软雅黑" panose="020B0503020204020204" pitchFamily="34" charset="-122"/>
                <a:cs typeface="微软雅黑" panose="020B0503020204020204" pitchFamily="34" charset="-122"/>
              </a:rPr>
              <a:t>当年提出</a:t>
            </a:r>
            <a:r>
              <a:rPr lang="en-US" altLang="zh-CN" sz="2400" b="1">
                <a:solidFill>
                  <a:prstClr val="white"/>
                </a:solidFill>
                <a:ea typeface="微软雅黑" panose="020B0503020204020204" pitchFamily="34" charset="-122"/>
                <a:cs typeface="微软雅黑" panose="020B0503020204020204" pitchFamily="34" charset="-122"/>
              </a:rPr>
              <a:t>AI</a:t>
            </a:r>
            <a:r>
              <a:rPr lang="zh-CN" altLang="en-US" sz="2400" b="1">
                <a:solidFill>
                  <a:prstClr val="white"/>
                </a:solidFill>
                <a:ea typeface="微软雅黑" panose="020B0503020204020204" pitchFamily="34" charset="-122"/>
                <a:cs typeface="微软雅黑" panose="020B0503020204020204" pitchFamily="34" charset="-122"/>
              </a:rPr>
              <a:t>概念的建议书</a:t>
            </a:r>
            <a:endParaRPr lang="zh-CN" altLang="en-US" sz="2400" b="1" dirty="0">
              <a:solidFill>
                <a:prstClr val="white"/>
              </a:solidFill>
              <a:ea typeface="微软雅黑" panose="020B0503020204020204" pitchFamily="34" charset="-122"/>
              <a:cs typeface="微软雅黑" panose="020B0503020204020204" pitchFamily="34" charset="-122"/>
            </a:endParaRPr>
          </a:p>
        </p:txBody>
      </p:sp>
      <p:pic>
        <p:nvPicPr>
          <p:cNvPr id="7" name="Picture 2" descr="AI@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868" y="1439316"/>
            <a:ext cx="4180562" cy="2608685"/>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 11"/>
          <p:cNvSpPr/>
          <p:nvPr/>
        </p:nvSpPr>
        <p:spPr bwMode="auto">
          <a:xfrm>
            <a:off x="6270648" y="4132566"/>
            <a:ext cx="4631491" cy="510778"/>
          </a:xfrm>
          <a:prstGeom prst="round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lvl="0" algn="ctr" fontAlgn="base">
              <a:spcBef>
                <a:spcPct val="0"/>
              </a:spcBef>
              <a:spcAft>
                <a:spcPct val="0"/>
              </a:spcAft>
            </a:pPr>
            <a:r>
              <a:rPr lang="en-US" altLang="zh-CN" sz="2400" b="1">
                <a:solidFill>
                  <a:prstClr val="white"/>
                </a:solidFill>
                <a:ea typeface="微软雅黑" panose="020B0503020204020204" pitchFamily="34" charset="-122"/>
                <a:cs typeface="微软雅黑" panose="020B0503020204020204" pitchFamily="34" charset="-122"/>
              </a:rPr>
              <a:t>AI</a:t>
            </a:r>
            <a:r>
              <a:rPr lang="zh-CN" altLang="en-US" sz="2400" b="1">
                <a:solidFill>
                  <a:prstClr val="white"/>
                </a:solidFill>
                <a:ea typeface="微软雅黑" panose="020B0503020204020204" pitchFamily="34" charset="-122"/>
                <a:cs typeface="微软雅黑" panose="020B0503020204020204" pitchFamily="34" charset="-122"/>
              </a:rPr>
              <a:t>概念提出</a:t>
            </a:r>
            <a:r>
              <a:rPr lang="en-US" altLang="zh-CN" sz="2400" b="1">
                <a:solidFill>
                  <a:prstClr val="white"/>
                </a:solidFill>
                <a:ea typeface="微软雅黑" panose="020B0503020204020204" pitchFamily="34" charset="-122"/>
                <a:cs typeface="微软雅黑" panose="020B0503020204020204" pitchFamily="34" charset="-122"/>
              </a:rPr>
              <a:t>50</a:t>
            </a:r>
            <a:r>
              <a:rPr lang="zh-CN" altLang="en-US" sz="2400" b="1">
                <a:solidFill>
                  <a:prstClr val="white"/>
                </a:solidFill>
                <a:ea typeface="微软雅黑" panose="020B0503020204020204" pitchFamily="34" charset="-122"/>
                <a:cs typeface="微软雅黑" panose="020B0503020204020204" pitchFamily="34" charset="-122"/>
              </a:rPr>
              <a:t>年后，建议人合影</a:t>
            </a:r>
            <a:endParaRPr lang="zh-CN" altLang="en-US" sz="2400" b="1" dirty="0">
              <a:solidFill>
                <a:prstClr val="white"/>
              </a:solidFill>
              <a:ea typeface="微软雅黑" panose="020B0503020204020204" pitchFamily="34" charset="-122"/>
              <a:cs typeface="微软雅黑" panose="020B0503020204020204" pitchFamily="34" charset="-122"/>
            </a:endParaRPr>
          </a:p>
        </p:txBody>
      </p:sp>
      <p:sp>
        <p:nvSpPr>
          <p:cNvPr id="9" name="矩形 2"/>
          <p:cNvSpPr>
            <a:spLocks noChangeArrowheads="1"/>
          </p:cNvSpPr>
          <p:nvPr/>
        </p:nvSpPr>
        <p:spPr bwMode="auto">
          <a:xfrm>
            <a:off x="1339845" y="4727909"/>
            <a:ext cx="9464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en-US" altLang="zh-CN" sz="2400" dirty="0">
                <a:latin typeface="Times New Roman" panose="02020603050405020304" pitchFamily="16" charset="0"/>
                <a:cs typeface="Times New Roman" panose="02020603050405020304" pitchFamily="16" charset="0"/>
              </a:rPr>
              <a:t>Research Project on Artificial Intelligence, August 31, 1955, </a:t>
            </a:r>
            <a:r>
              <a:rPr lang="zh-CN" altLang="en-US" sz="2400" dirty="0">
                <a:latin typeface="Times New Roman" panose="02020603050405020304" pitchFamily="16" charset="0"/>
                <a:cs typeface="Times New Roman" panose="02020603050405020304" pitchFamily="16" charset="0"/>
              </a:rPr>
              <a:t> </a:t>
            </a:r>
            <a:r>
              <a:rPr lang="en-US" altLang="zh-CN" sz="2400" dirty="0">
                <a:latin typeface="Times New Roman" panose="02020603050405020304" pitchFamily="16" charset="0"/>
                <a:cs typeface="Times New Roman" panose="02020603050405020304" pitchFamily="16" charset="0"/>
              </a:rPr>
              <a:t>Dartmouth</a:t>
            </a:r>
            <a:endParaRPr lang="en-US" altLang="zh-CN" sz="2400"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人工智能的诞生</a:t>
            </a:r>
            <a:endParaRPr lang="zh-CN" altLang="en-US" dirty="0"/>
          </a:p>
        </p:txBody>
      </p:sp>
      <p:sp>
        <p:nvSpPr>
          <p:cNvPr id="3" name="内容占位符 2"/>
          <p:cNvSpPr>
            <a:spLocks noGrp="1"/>
          </p:cNvSpPr>
          <p:nvPr>
            <p:ph idx="1"/>
          </p:nvPr>
        </p:nvSpPr>
        <p:spPr/>
        <p:txBody>
          <a:bodyPr>
            <a:norm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四位学者在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1955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年提出了人工智能这一术语及研究范畴</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t="890"/>
          <a:stretch>
            <a:fillRect/>
          </a:stretch>
        </p:blipFill>
        <p:spPr bwMode="auto">
          <a:xfrm>
            <a:off x="1743854" y="1474737"/>
            <a:ext cx="3174323" cy="259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9"/>
          <p:cNvSpPr/>
          <p:nvPr/>
        </p:nvSpPr>
        <p:spPr bwMode="auto">
          <a:xfrm>
            <a:off x="1289861" y="4132566"/>
            <a:ext cx="4082311" cy="510778"/>
          </a:xfrm>
          <a:prstGeom prst="round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algn="ctr" fontAlgn="base">
              <a:spcBef>
                <a:spcPct val="0"/>
              </a:spcBef>
              <a:spcAft>
                <a:spcPct val="0"/>
              </a:spcAft>
            </a:pPr>
            <a:r>
              <a:rPr lang="zh-CN" altLang="en-US" sz="2400" b="1" dirty="0">
                <a:solidFill>
                  <a:schemeClr val="bg1"/>
                </a:solidFill>
                <a:ea typeface="微软雅黑" panose="020B0503020204020204" pitchFamily="34" charset="-122"/>
                <a:cs typeface="微软雅黑" panose="020B0503020204020204" pitchFamily="34" charset="-122"/>
              </a:rPr>
              <a:t>当年提出</a:t>
            </a:r>
            <a:r>
              <a:rPr lang="en-US" altLang="zh-CN" sz="2400" b="1" dirty="0">
                <a:solidFill>
                  <a:schemeClr val="bg1"/>
                </a:solidFill>
                <a:ea typeface="微软雅黑" panose="020B0503020204020204" pitchFamily="34" charset="-122"/>
                <a:cs typeface="微软雅黑" panose="020B0503020204020204" pitchFamily="34" charset="-122"/>
              </a:rPr>
              <a:t>AI</a:t>
            </a:r>
            <a:r>
              <a:rPr lang="zh-CN" altLang="en-US" sz="2400" b="1" dirty="0">
                <a:solidFill>
                  <a:schemeClr val="bg1"/>
                </a:solidFill>
                <a:ea typeface="微软雅黑" panose="020B0503020204020204" pitchFamily="34" charset="-122"/>
                <a:cs typeface="微软雅黑" panose="020B0503020204020204" pitchFamily="34" charset="-122"/>
              </a:rPr>
              <a:t>概念的建议书</a:t>
            </a:r>
            <a:endParaRPr lang="zh-CN" altLang="en-US" sz="2400" b="1" dirty="0">
              <a:solidFill>
                <a:schemeClr val="bg1"/>
              </a:solidFill>
              <a:ea typeface="微软雅黑" panose="020B0503020204020204" pitchFamily="34" charset="-122"/>
              <a:cs typeface="微软雅黑" panose="020B0503020204020204" pitchFamily="34" charset="-122"/>
            </a:endParaRPr>
          </a:p>
        </p:txBody>
      </p:sp>
      <p:pic>
        <p:nvPicPr>
          <p:cNvPr id="7" name="Picture 2" descr="AI@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868" y="1439316"/>
            <a:ext cx="4180562" cy="2608685"/>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 11"/>
          <p:cNvSpPr/>
          <p:nvPr/>
        </p:nvSpPr>
        <p:spPr bwMode="auto">
          <a:xfrm>
            <a:off x="6270648" y="4132566"/>
            <a:ext cx="4631491" cy="510778"/>
          </a:xfrm>
          <a:prstGeom prst="round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algn="ctr" fontAlgn="base">
              <a:spcBef>
                <a:spcPct val="0"/>
              </a:spcBef>
              <a:spcAft>
                <a:spcPct val="0"/>
              </a:spcAft>
            </a:pPr>
            <a:r>
              <a:rPr lang="en-US" altLang="zh-CN" sz="2400" b="1" dirty="0">
                <a:solidFill>
                  <a:schemeClr val="bg1"/>
                </a:solidFill>
                <a:ea typeface="微软雅黑" panose="020B0503020204020204" pitchFamily="34" charset="-122"/>
                <a:cs typeface="微软雅黑" panose="020B0503020204020204" pitchFamily="34" charset="-122"/>
              </a:rPr>
              <a:t>AI</a:t>
            </a:r>
            <a:r>
              <a:rPr lang="zh-CN" altLang="en-US" sz="2400" b="1" dirty="0">
                <a:solidFill>
                  <a:schemeClr val="bg1"/>
                </a:solidFill>
                <a:ea typeface="微软雅黑" panose="020B0503020204020204" pitchFamily="34" charset="-122"/>
                <a:cs typeface="微软雅黑" panose="020B0503020204020204" pitchFamily="34" charset="-122"/>
              </a:rPr>
              <a:t>概念提出</a:t>
            </a:r>
            <a:r>
              <a:rPr lang="en-US" altLang="zh-CN" sz="2400" b="1" dirty="0">
                <a:solidFill>
                  <a:schemeClr val="bg1"/>
                </a:solidFill>
                <a:ea typeface="微软雅黑" panose="020B0503020204020204" pitchFamily="34" charset="-122"/>
                <a:cs typeface="微软雅黑" panose="020B0503020204020204" pitchFamily="34" charset="-122"/>
              </a:rPr>
              <a:t>50</a:t>
            </a:r>
            <a:r>
              <a:rPr lang="zh-CN" altLang="en-US" sz="2400" b="1" dirty="0">
                <a:solidFill>
                  <a:schemeClr val="bg1"/>
                </a:solidFill>
                <a:ea typeface="微软雅黑" panose="020B0503020204020204" pitchFamily="34" charset="-122"/>
                <a:cs typeface="微软雅黑" panose="020B0503020204020204" pitchFamily="34" charset="-122"/>
              </a:rPr>
              <a:t>年后，建议人合影</a:t>
            </a:r>
            <a:endParaRPr lang="zh-CN" altLang="en-US" sz="2400" b="1" dirty="0">
              <a:solidFill>
                <a:schemeClr val="bg1"/>
              </a:solidFill>
              <a:ea typeface="微软雅黑" panose="020B0503020204020204" pitchFamily="34" charset="-122"/>
              <a:cs typeface="微软雅黑" panose="020B0503020204020204" pitchFamily="34" charset="-122"/>
            </a:endParaRPr>
          </a:p>
        </p:txBody>
      </p:sp>
      <p:sp>
        <p:nvSpPr>
          <p:cNvPr id="10" name="矩形 9"/>
          <p:cNvSpPr/>
          <p:nvPr/>
        </p:nvSpPr>
        <p:spPr>
          <a:xfrm>
            <a:off x="117265" y="4727909"/>
            <a:ext cx="11909658" cy="1938992"/>
          </a:xfrm>
          <a:prstGeom prst="rect">
            <a:avLst/>
          </a:prstGeom>
        </p:spPr>
        <p:txBody>
          <a:bodyPr wrap="square">
            <a:spAutoFit/>
          </a:bodyPr>
          <a:lstStyle/>
          <a:p>
            <a:pPr algn="ctr"/>
            <a:r>
              <a:rPr lang="zh-CN" altLang="en-US" sz="4000" b="1" dirty="0"/>
              <a:t>人工智能（</a:t>
            </a:r>
            <a:r>
              <a:rPr lang="en-US" altLang="zh-CN" sz="4000" b="1" dirty="0"/>
              <a:t>Artificial Intelligence</a:t>
            </a:r>
            <a:r>
              <a:rPr lang="zh-CN" altLang="en-US" sz="4000" b="1" dirty="0"/>
              <a:t>）是以机器为载体所展示的人类智能，因此人工智能也被称为机器智能（</a:t>
            </a:r>
            <a:r>
              <a:rPr lang="en-US" altLang="zh-CN" sz="4000" b="1" dirty="0"/>
              <a:t>Machine Intelligence</a:t>
            </a:r>
            <a:r>
              <a:rPr lang="zh-CN" altLang="en-US" sz="4000" b="1" dirty="0"/>
              <a:t>）</a:t>
            </a:r>
            <a:endParaRPr lang="en-US" altLang="zh-CN" sz="4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课程信息</a:t>
            </a:r>
            <a:endParaRPr lang="zh-CN" altLang="en-US" dirty="0"/>
          </a:p>
        </p:txBody>
      </p:sp>
      <p:sp>
        <p:nvSpPr>
          <p:cNvPr id="3" name="内容占位符 2"/>
          <p:cNvSpPr>
            <a:spLocks noGrp="1"/>
          </p:cNvSpPr>
          <p:nvPr>
            <p:ph idx="1"/>
          </p:nvPr>
        </p:nvSpPr>
        <p:spPr/>
        <p:txBody>
          <a:bodyPr>
            <a:normAutofit fontScale="75000"/>
          </a:bodyPr>
          <a:lstStyle/>
          <a:p>
            <a:r>
              <a:rPr lang="zh-CN" altLang="en-US" dirty="0"/>
              <a:t>教师</a:t>
            </a:r>
            <a:endParaRPr lang="en-US" altLang="zh-CN" dirty="0"/>
          </a:p>
          <a:p>
            <a:pPr lvl="1"/>
            <a:r>
              <a:rPr lang="zh-CN" altLang="en-US" dirty="0"/>
              <a:t>程明明</a:t>
            </a:r>
            <a:r>
              <a:rPr lang="en-US" altLang="zh-CN" sz="3100" dirty="0">
                <a:hlinkClick r:id="rId1"/>
              </a:rPr>
              <a:t>cmm@nankai.edu.cn</a:t>
            </a:r>
            <a:endParaRPr lang="en-US" altLang="zh-CN" sz="3100" dirty="0"/>
          </a:p>
          <a:p>
            <a:pPr lvl="1"/>
            <a:r>
              <a:rPr lang="zh-CN" altLang="en-US" dirty="0"/>
              <a:t>郭春乐</a:t>
            </a:r>
            <a:r>
              <a:rPr lang="en-US" altLang="zh-CN" dirty="0">
                <a:hlinkClick r:id="rId2"/>
              </a:rPr>
              <a:t>guochunle@nankai.edu.cn</a:t>
            </a:r>
            <a:endParaRPr lang="en-US" altLang="zh-CN" dirty="0">
              <a:hlinkClick r:id="rId2"/>
            </a:endParaRPr>
          </a:p>
          <a:p>
            <a:pPr lvl="1"/>
            <a:r>
              <a:rPr lang="zh-CN" altLang="en-US" dirty="0">
                <a:sym typeface="+mn-ea"/>
              </a:rPr>
              <a:t>刘夏雷</a:t>
            </a:r>
            <a:r>
              <a:rPr lang="en-US" altLang="zh-CN" dirty="0">
                <a:sym typeface="+mn-ea"/>
                <a:hlinkClick r:id="rId3"/>
              </a:rPr>
              <a:t>xialei@nankai.edu.cn</a:t>
            </a:r>
            <a:endParaRPr lang="en-US" altLang="zh-CN" dirty="0"/>
          </a:p>
          <a:p>
            <a:r>
              <a:rPr lang="zh-CN" altLang="en-US" dirty="0"/>
              <a:t>助教</a:t>
            </a:r>
            <a:endParaRPr lang="zh-CN" altLang="en-US" dirty="0"/>
          </a:p>
          <a:p>
            <a:pPr lvl="1" algn="l">
              <a:buClrTx/>
              <a:buSzTx/>
            </a:pPr>
            <a:r>
              <a:rPr lang="zh-CN" altLang="en-US" dirty="0">
                <a:sym typeface="+mn-ea"/>
              </a:rPr>
              <a:t>尹泽鑫</a:t>
            </a:r>
            <a:endParaRPr lang="zh-CN" altLang="en-US" dirty="0"/>
          </a:p>
          <a:p>
            <a:r>
              <a:rPr lang="zh-CN" altLang="en-US" dirty="0"/>
              <a:t>地点：</a:t>
            </a:r>
            <a:r>
              <a:rPr lang="en-US" altLang="zh-CN" b="0" dirty="0"/>
              <a:t>公教楼B402</a:t>
            </a:r>
            <a:r>
              <a:rPr lang="zh-CN" altLang="en-US" b="0" dirty="0"/>
              <a:t>，实验楼</a:t>
            </a:r>
            <a:r>
              <a:rPr lang="en-US" altLang="zh-CN" b="0" dirty="0"/>
              <a:t>A204</a:t>
            </a:r>
            <a:endParaRPr lang="en-US" altLang="zh-CN" b="0" dirty="0"/>
          </a:p>
          <a:p>
            <a:r>
              <a:rPr lang="zh-CN" altLang="en-US" dirty="0"/>
              <a:t>时间：</a:t>
            </a:r>
            <a:r>
              <a:rPr lang="en-US" altLang="zh-CN" b="0" dirty="0"/>
              <a:t>1-17</a:t>
            </a:r>
            <a:r>
              <a:rPr lang="zh-CN" altLang="en-US" b="0" dirty="0"/>
              <a:t>周讲授，</a:t>
            </a:r>
            <a:r>
              <a:rPr lang="en-US" altLang="zh-CN" b="0" dirty="0"/>
              <a:t>3-17</a:t>
            </a:r>
            <a:r>
              <a:rPr lang="zh-CN" altLang="en-US" b="0" dirty="0"/>
              <a:t>周实训</a:t>
            </a:r>
            <a:endParaRPr lang="en-US" altLang="zh-CN" b="0" dirty="0"/>
          </a:p>
          <a:p>
            <a:r>
              <a:rPr lang="zh-CN" altLang="en-US" dirty="0"/>
              <a:t>成绩：</a:t>
            </a:r>
            <a:r>
              <a:rPr lang="zh-CN" altLang="en-US" b="0" dirty="0"/>
              <a:t>课上随堂测试考核</a:t>
            </a:r>
            <a:r>
              <a:rPr lang="en-US" altLang="zh-CN" b="0" dirty="0"/>
              <a:t>(10%)</a:t>
            </a:r>
            <a:r>
              <a:rPr lang="zh-CN" altLang="en-US" b="0" dirty="0"/>
              <a:t>、研讨内容</a:t>
            </a:r>
            <a:r>
              <a:rPr lang="en-US" altLang="zh-CN" b="0" dirty="0"/>
              <a:t>(10%)</a:t>
            </a:r>
            <a:r>
              <a:rPr lang="zh-CN" altLang="en-US" b="0" dirty="0"/>
              <a:t>、实验内容考核</a:t>
            </a:r>
            <a:r>
              <a:rPr lang="en-US" altLang="zh-CN" b="0" dirty="0"/>
              <a:t>(40%)</a:t>
            </a:r>
            <a:r>
              <a:rPr lang="zh-CN" altLang="en-US" b="0" dirty="0"/>
              <a:t>和期末考试</a:t>
            </a:r>
            <a:r>
              <a:rPr lang="en-US" altLang="zh-CN" b="0" dirty="0"/>
              <a:t>(40%)</a:t>
            </a:r>
            <a:endParaRPr lang="zh-CN" altLang="en-US" b="0" dirty="0"/>
          </a:p>
          <a:p>
            <a:endParaRPr lang="en-US" altLang="zh-CN" dirty="0"/>
          </a:p>
          <a:p>
            <a:pPr lvl="1"/>
            <a:endParaRPr lang="en-US" altLang="zh-CN" dirty="0"/>
          </a:p>
          <a:p>
            <a:pPr lvl="1"/>
            <a:endParaRPr lang="zh-CN" altLang="en-US" dirty="0"/>
          </a:p>
        </p:txBody>
      </p:sp>
      <p:pic>
        <p:nvPicPr>
          <p:cNvPr id="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174" t="2504" r="9124" b="1008"/>
          <a:stretch>
            <a:fillRect/>
          </a:stretch>
        </p:blipFill>
        <p:spPr bwMode="auto">
          <a:xfrm>
            <a:off x="8116309" y="789710"/>
            <a:ext cx="3457528" cy="411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人工智能的诞生</a:t>
            </a:r>
            <a:endParaRPr lang="zh-CN" altLang="en-US" b="0" dirty="0"/>
          </a:p>
        </p:txBody>
      </p:sp>
      <p:sp>
        <p:nvSpPr>
          <p:cNvPr id="3" name="内容占位符 2"/>
          <p:cNvSpPr>
            <a:spLocks noGrp="1"/>
          </p:cNvSpPr>
          <p:nvPr>
            <p:ph idx="1"/>
          </p:nvPr>
        </p:nvSpPr>
        <p:spPr/>
        <p:txBody>
          <a:bodyPr>
            <a:normAutofit/>
          </a:bodyPr>
          <a:lstStyle/>
          <a:p>
            <a:r>
              <a:rPr lang="zh-CN" altLang="en-US" dirty="0"/>
              <a:t>报告列举了</a:t>
            </a:r>
            <a:r>
              <a:rPr lang="en-US" altLang="zh-CN" dirty="0"/>
              <a:t>Artificial Intelligence</a:t>
            </a:r>
            <a:r>
              <a:rPr lang="zh-CN" altLang="en-US" dirty="0"/>
              <a:t>值得关注七个问题  </a:t>
            </a:r>
            <a:endParaRPr lang="zh-CN" altLang="en-US" dirty="0"/>
          </a:p>
          <a:p>
            <a:pPr lvl="1"/>
            <a:r>
              <a:rPr lang="en-US" altLang="zh-CN" dirty="0"/>
              <a:t>Automatic Computers </a:t>
            </a:r>
            <a:endParaRPr lang="en-US" altLang="zh-CN" dirty="0"/>
          </a:p>
          <a:p>
            <a:pPr lvl="1"/>
            <a:r>
              <a:rPr lang="en-US" altLang="zh-CN" dirty="0"/>
              <a:t>How Can a Computer be Programmed to Use a Language </a:t>
            </a:r>
            <a:endParaRPr lang="en-US" altLang="zh-CN" dirty="0"/>
          </a:p>
          <a:p>
            <a:pPr lvl="1"/>
            <a:r>
              <a:rPr lang="en-US" altLang="zh-CN" dirty="0"/>
              <a:t>Neuron Nets</a:t>
            </a:r>
            <a:endParaRPr lang="en-US" altLang="zh-CN" dirty="0"/>
          </a:p>
          <a:p>
            <a:pPr lvl="1"/>
            <a:r>
              <a:rPr lang="en-US" altLang="zh-CN" dirty="0"/>
              <a:t>Theory of the Size of a Calculation </a:t>
            </a:r>
            <a:endParaRPr lang="en-US" altLang="zh-CN" dirty="0"/>
          </a:p>
          <a:p>
            <a:pPr lvl="1"/>
            <a:r>
              <a:rPr lang="en-US" altLang="zh-CN" dirty="0"/>
              <a:t>Self-improvement</a:t>
            </a:r>
            <a:r>
              <a:rPr lang="zh-CN" altLang="en-US" dirty="0"/>
              <a:t>：</a:t>
            </a:r>
            <a:r>
              <a:rPr lang="zh-CN" altLang="en-US" dirty="0">
                <a:solidFill>
                  <a:srgbClr val="0070C0"/>
                </a:solidFill>
              </a:rPr>
              <a:t>自我学习与提高</a:t>
            </a:r>
            <a:endParaRPr lang="zh-CN" altLang="en-US" dirty="0">
              <a:solidFill>
                <a:srgbClr val="0070C0"/>
              </a:solidFill>
            </a:endParaRPr>
          </a:p>
          <a:p>
            <a:pPr lvl="1"/>
            <a:r>
              <a:rPr lang="en-US" altLang="zh-CN" dirty="0"/>
              <a:t>Abstractions</a:t>
            </a:r>
            <a:r>
              <a:rPr lang="zh-CN" altLang="en-US" dirty="0"/>
              <a:t>：</a:t>
            </a:r>
            <a:r>
              <a:rPr lang="zh-CN" altLang="en-US" dirty="0">
                <a:solidFill>
                  <a:srgbClr val="0070C0"/>
                </a:solidFill>
              </a:rPr>
              <a:t>归纳与演绎</a:t>
            </a:r>
            <a:endParaRPr lang="zh-CN" altLang="en-US" dirty="0">
              <a:solidFill>
                <a:srgbClr val="0070C0"/>
              </a:solidFill>
            </a:endParaRPr>
          </a:p>
          <a:p>
            <a:pPr lvl="1"/>
            <a:r>
              <a:rPr lang="en-US" altLang="zh-CN" dirty="0">
                <a:solidFill>
                  <a:srgbClr val="0070C0"/>
                </a:solidFill>
              </a:rPr>
              <a:t>Randomness and Creativity</a:t>
            </a:r>
            <a:endParaRPr lang="en-US" altLang="zh-CN" dirty="0">
              <a:solidFill>
                <a:srgbClr val="0070C0"/>
              </a:solidFill>
            </a:endParaRPr>
          </a:p>
          <a:p>
            <a:endParaRPr lang="zh-CN" altLang="en-US" dirty="0"/>
          </a:p>
        </p:txBody>
      </p:sp>
      <p:pic>
        <p:nvPicPr>
          <p:cNvPr id="4" name="Picture 2" descr="两度堕入寒冬的 AI，如何完成伟大逆袭？"/>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61101" y="2964997"/>
            <a:ext cx="4288641" cy="263799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461100" y="5606625"/>
            <a:ext cx="4288641" cy="461665"/>
          </a:xfrm>
          <a:prstGeom prst="rect">
            <a:avLst/>
          </a:prstGeom>
        </p:spPr>
        <p:txBody>
          <a:bodyPr wrap="square">
            <a:spAutoFit/>
          </a:bodyPr>
          <a:lstStyle/>
          <a:p>
            <a:pPr algn="ctr"/>
            <a:r>
              <a:rPr lang="zh-CN" altLang="en-US" sz="2400" dirty="0">
                <a:ea typeface="微软雅黑" panose="020B0503020204020204" pitchFamily="34" charset="-122"/>
                <a:cs typeface="微软雅黑" panose="020B0503020204020204" pitchFamily="34" charset="-122"/>
              </a:rPr>
              <a:t>达特茅斯会议合影 </a:t>
            </a:r>
            <a:r>
              <a:rPr lang="en-US" altLang="zh-CN" sz="2400" dirty="0">
                <a:ea typeface="微软雅黑" panose="020B0503020204020204" pitchFamily="34" charset="-122"/>
                <a:cs typeface="微软雅黑" panose="020B0503020204020204" pitchFamily="34" charset="-122"/>
              </a:rPr>
              <a:t>(1956</a:t>
            </a:r>
            <a:r>
              <a:rPr lang="zh-CN" altLang="en-US" sz="2400" dirty="0">
                <a:ea typeface="微软雅黑" panose="020B0503020204020204" pitchFamily="34" charset="-122"/>
                <a:cs typeface="微软雅黑" panose="020B0503020204020204" pitchFamily="34" charset="-122"/>
              </a:rPr>
              <a:t>年</a:t>
            </a:r>
            <a:r>
              <a:rPr lang="en-US" altLang="zh-CN" sz="2400" dirty="0">
                <a:ea typeface="微软雅黑" panose="020B0503020204020204" pitchFamily="34" charset="-122"/>
                <a:cs typeface="微软雅黑" panose="020B0503020204020204" pitchFamily="34" charset="-122"/>
              </a:rPr>
              <a:t>)</a:t>
            </a:r>
            <a:endParaRPr lang="zh-CN" altLang="en-US" sz="2400" dirty="0">
              <a:ea typeface="微软雅黑" panose="020B0503020204020204" pitchFamily="34" charset="-122"/>
              <a:cs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从典型应用对人工智能分类</a:t>
            </a:r>
            <a:endParaRPr lang="zh-CN" altLang="en-US" dirty="0"/>
          </a:p>
        </p:txBody>
      </p:sp>
      <p:sp>
        <p:nvSpPr>
          <p:cNvPr id="3" name="内容占位符 2"/>
          <p:cNvSpPr>
            <a:spLocks noGrp="1"/>
          </p:cNvSpPr>
          <p:nvPr>
            <p:ph idx="1"/>
          </p:nvPr>
        </p:nvSpPr>
        <p:spPr/>
        <p:txBody>
          <a:bodyPr/>
          <a:lstStyle/>
          <a:p>
            <a:r>
              <a:rPr lang="zh-CN" altLang="en-US" dirty="0"/>
              <a:t>机器定理证明（逻辑和推理），仿解题者</a:t>
            </a:r>
            <a:endParaRPr lang="en-US" altLang="zh-CN" dirty="0"/>
          </a:p>
          <a:p>
            <a:r>
              <a:rPr lang="zh-CN" altLang="en-US" dirty="0"/>
              <a:t>机器翻译（自然语言理解），仿译者</a:t>
            </a:r>
            <a:endParaRPr lang="en-US" altLang="zh-CN" dirty="0"/>
          </a:p>
          <a:p>
            <a:r>
              <a:rPr lang="zh-CN" altLang="en-US" dirty="0"/>
              <a:t>专家系统（问题求解和知识表达），仿专家（如医生）</a:t>
            </a:r>
            <a:endParaRPr lang="en-US" altLang="zh-CN" dirty="0"/>
          </a:p>
          <a:p>
            <a:r>
              <a:rPr lang="zh-CN" altLang="en-US" dirty="0"/>
              <a:t>博弈（搜索树），仿弈者</a:t>
            </a:r>
            <a:endParaRPr lang="en-US" altLang="zh-CN" dirty="0"/>
          </a:p>
          <a:p>
            <a:r>
              <a:rPr lang="zh-CN" altLang="en-US" dirty="0"/>
              <a:t>模式识别（多媒体认知），仿认识者</a:t>
            </a:r>
            <a:endParaRPr lang="en-US" altLang="zh-CN" dirty="0"/>
          </a:p>
          <a:p>
            <a:r>
              <a:rPr lang="zh-CN" altLang="en-US" dirty="0"/>
              <a:t>学习（神经网络），仿初学者</a:t>
            </a:r>
            <a:endParaRPr lang="en-US" altLang="zh-CN" dirty="0"/>
          </a:p>
          <a:p>
            <a:r>
              <a:rPr lang="zh-CN" altLang="en-US" dirty="0"/>
              <a:t>机器人和智能控制（感知与控制），仿生物者</a:t>
            </a:r>
            <a:endParaRPr lang="en-US" altLang="zh-CN" dirty="0"/>
          </a:p>
          <a:p>
            <a:endParaRPr lang="zh-CN" altLang="en-US" dirty="0"/>
          </a:p>
        </p:txBody>
      </p:sp>
      <p:sp>
        <p:nvSpPr>
          <p:cNvPr id="4" name="矩形 3"/>
          <p:cNvSpPr/>
          <p:nvPr/>
        </p:nvSpPr>
        <p:spPr>
          <a:xfrm>
            <a:off x="2748107" y="5853798"/>
            <a:ext cx="6583680" cy="645160"/>
          </a:xfrm>
          <a:prstGeom prst="rect">
            <a:avLst/>
          </a:prstGeom>
        </p:spPr>
        <p:txBody>
          <a:bodyPr wrap="none">
            <a:spAutoFit/>
          </a:bodyPr>
          <a:lstStyle/>
          <a:p>
            <a:r>
              <a:rPr lang="zh-CN" altLang="en-US" sz="3600" dirty="0"/>
              <a:t>符号学派、链接学派、行为学派</a:t>
            </a:r>
            <a:endParaRPr lang="en-US" altLang="zh-CN"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从智能角度对人工智能的分类</a:t>
            </a:r>
            <a:endParaRPr lang="zh-CN" altLang="en-US" dirty="0"/>
          </a:p>
        </p:txBody>
      </p:sp>
      <p:sp>
        <p:nvSpPr>
          <p:cNvPr id="3" name="内容占位符 2"/>
          <p:cNvSpPr>
            <a:spLocks noGrp="1"/>
          </p:cNvSpPr>
          <p:nvPr>
            <p:ph idx="1"/>
          </p:nvPr>
        </p:nvSpPr>
        <p:spPr>
          <a:xfrm>
            <a:off x="394448" y="789710"/>
            <a:ext cx="5141628" cy="5387254"/>
          </a:xfrm>
        </p:spPr>
        <p:txBody>
          <a:bodyPr/>
          <a:lstStyle/>
          <a:p>
            <a:r>
              <a:rPr lang="zh-CN" altLang="en-US" dirty="0"/>
              <a:t>领域人工智能</a:t>
            </a:r>
            <a:endParaRPr lang="zh-CN" altLang="en-US" dirty="0"/>
          </a:p>
          <a:p>
            <a:pPr lvl="1"/>
            <a:r>
              <a:rPr lang="zh-CN" altLang="en-US" dirty="0"/>
              <a:t>依葫芦画瓢、任务导向，如</a:t>
            </a:r>
            <a:r>
              <a:rPr lang="en-US" altLang="zh-CN" dirty="0"/>
              <a:t>Deep Blue</a:t>
            </a:r>
            <a:r>
              <a:rPr lang="zh-CN" altLang="en-US" dirty="0"/>
              <a:t>和</a:t>
            </a:r>
            <a:r>
              <a:rPr lang="en-US" altLang="zh-CN" dirty="0"/>
              <a:t>AlphaGo</a:t>
            </a:r>
            <a:endParaRPr lang="en-US" altLang="zh-CN" dirty="0"/>
          </a:p>
          <a:p>
            <a:endParaRPr lang="en-US" altLang="zh-CN" dirty="0"/>
          </a:p>
          <a:p>
            <a:r>
              <a:rPr lang="zh-CN" altLang="en-US" dirty="0"/>
              <a:t>通用</a:t>
            </a:r>
            <a:r>
              <a:rPr lang="en-US" altLang="zh-CN" dirty="0"/>
              <a:t>(</a:t>
            </a:r>
            <a:r>
              <a:rPr lang="zh-CN" altLang="en-US" dirty="0"/>
              <a:t>或跨领域</a:t>
            </a:r>
            <a:r>
              <a:rPr lang="en-US" altLang="zh-CN" dirty="0"/>
              <a:t>)</a:t>
            </a:r>
            <a:r>
              <a:rPr lang="zh-CN" altLang="en-US" dirty="0"/>
              <a:t>人工智能</a:t>
            </a:r>
            <a:endParaRPr lang="zh-CN" altLang="en-US" dirty="0"/>
          </a:p>
          <a:p>
            <a:pPr lvl="1"/>
            <a:r>
              <a:rPr lang="zh-CN" altLang="en-US" dirty="0"/>
              <a:t>举一反三、从经验中学习，如“人类”智能</a:t>
            </a:r>
            <a:endParaRPr lang="zh-CN" altLang="en-US" dirty="0"/>
          </a:p>
          <a:p>
            <a:endParaRPr lang="zh-CN" altLang="en-US" dirty="0"/>
          </a:p>
        </p:txBody>
      </p:sp>
      <p:graphicFrame>
        <p:nvGraphicFramePr>
          <p:cNvPr id="4" name="表格 3"/>
          <p:cNvGraphicFramePr>
            <a:graphicFrameLocks noGrp="1"/>
          </p:cNvGraphicFramePr>
          <p:nvPr/>
        </p:nvGraphicFramePr>
        <p:xfrm>
          <a:off x="5688420" y="856977"/>
          <a:ext cx="6109134" cy="5577840"/>
        </p:xfrm>
        <a:graphic>
          <a:graphicData uri="http://schemas.openxmlformats.org/drawingml/2006/table">
            <a:tbl>
              <a:tblPr firstRow="1" bandRow="1">
                <a:tableStyleId>{5C22544A-7EE6-4342-B048-85BDC9FD1C3A}</a:tableStyleId>
              </a:tblPr>
              <a:tblGrid>
                <a:gridCol w="3381152"/>
                <a:gridCol w="2727982"/>
              </a:tblGrid>
              <a:tr h="8229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Traditional AI</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kern="12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Artificial General Intelligence</a:t>
                      </a:r>
                      <a:endParaRPr lang="zh-CN" altLang="en-US" sz="2400" b="0" kern="12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9728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Focus on having knowledge and skills</a:t>
                      </a:r>
                      <a:endParaRPr lang="zh-CN" altLang="en-US"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Focus on acquiring knowledge and skills</a:t>
                      </a:r>
                      <a:endParaRPr lang="zh-CN" altLang="en-US"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2320">
                <a:tc>
                  <a:txBody>
                    <a:bodyPr/>
                    <a:lstStyle/>
                    <a:p>
                      <a:pPr algn="ctr"/>
                      <a:r>
                        <a:rPr lang="en-US" altLang="zh-CN"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Action acquiring via programing</a:t>
                      </a:r>
                      <a:endParaRPr lang="zh-CN" altLang="en-US"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Ability acquiring via learning</a:t>
                      </a:r>
                      <a:endParaRPr lang="zh-CN" altLang="en-US"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52705">
                <a:tc>
                  <a:txBody>
                    <a:bodyPr/>
                    <a:lstStyle/>
                    <a:p>
                      <a:pPr algn="ctr"/>
                      <a:r>
                        <a:rPr lang="en-US" altLang="zh-CN"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domain-specific ability via rule-based</a:t>
                      </a:r>
                      <a:r>
                        <a:rPr lang="en-US" altLang="zh-CN" sz="2400" kern="1200" baseline="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 and exemplar-based</a:t>
                      </a:r>
                      <a:endParaRPr lang="zh-CN" altLang="en-US"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general ability via abstraction (intuition) and context (common sense)</a:t>
                      </a:r>
                      <a:endParaRPr lang="zh-CN" altLang="en-US" sz="24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2320">
                <a:tc>
                  <a:txBody>
                    <a:bodyPr/>
                    <a:lstStyle/>
                    <a:p>
                      <a:pPr algn="ctr"/>
                      <a:r>
                        <a:rPr lang="en-US" altLang="zh-CN" sz="2400" b="1" kern="1200" dirty="0">
                          <a:solidFill>
                            <a:srgbClr val="4F80BD"/>
                          </a:solidFill>
                          <a:latin typeface="Times New Roman" panose="02020603050405020304" pitchFamily="16" charset="0"/>
                          <a:ea typeface="黑体" panose="02010609060101010101" pitchFamily="49" charset="-122"/>
                          <a:cs typeface="Times New Roman" panose="02020603050405020304" pitchFamily="16" charset="0"/>
                        </a:rPr>
                        <a:t>Learning</a:t>
                      </a:r>
                      <a:r>
                        <a:rPr lang="en-US" altLang="zh-CN" sz="2400" b="1" kern="1200" baseline="0" dirty="0">
                          <a:solidFill>
                            <a:srgbClr val="4F80BD"/>
                          </a:solidFill>
                          <a:latin typeface="Times New Roman" panose="02020603050405020304" pitchFamily="16" charset="0"/>
                          <a:ea typeface="黑体" panose="02010609060101010101" pitchFamily="49" charset="-122"/>
                          <a:cs typeface="Times New Roman" panose="02020603050405020304" pitchFamily="16" charset="0"/>
                        </a:rPr>
                        <a:t> by data and rules</a:t>
                      </a:r>
                      <a:endParaRPr lang="en-US" altLang="zh-CN" sz="2400" b="1" kern="1200" baseline="0" dirty="0">
                        <a:solidFill>
                          <a:srgbClr val="4F80BD"/>
                        </a:solidFill>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400" b="1" kern="1200" baseline="0" dirty="0">
                          <a:solidFill>
                            <a:srgbClr val="4F80BD"/>
                          </a:solidFill>
                          <a:latin typeface="Times New Roman" panose="02020603050405020304" pitchFamily="16" charset="0"/>
                          <a:ea typeface="黑体" panose="02010609060101010101" pitchFamily="49" charset="-122"/>
                          <a:cs typeface="Times New Roman" panose="02020603050405020304" pitchFamily="16" charset="0"/>
                        </a:rPr>
                        <a:t>数据与规则驱动</a:t>
                      </a:r>
                      <a:endParaRPr lang="zh-CN" altLang="en-US" sz="2400" b="1" kern="1200" dirty="0">
                        <a:solidFill>
                          <a:srgbClr val="4F80BD"/>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kern="1200" dirty="0">
                          <a:solidFill>
                            <a:srgbClr val="4F80BD"/>
                          </a:solidFill>
                          <a:latin typeface="Times New Roman" panose="02020603050405020304" pitchFamily="16" charset="0"/>
                          <a:ea typeface="黑体" panose="02010609060101010101" pitchFamily="49" charset="-122"/>
                          <a:cs typeface="Times New Roman" panose="02020603050405020304" pitchFamily="16" charset="0"/>
                        </a:rPr>
                        <a:t>Learning to learn</a:t>
                      </a:r>
                      <a:endParaRPr lang="en-US" altLang="zh-CN" sz="2400" b="1" kern="1200" dirty="0">
                        <a:solidFill>
                          <a:srgbClr val="4F80BD"/>
                        </a:solidFill>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400" b="1" kern="1200" dirty="0">
                          <a:solidFill>
                            <a:srgbClr val="4F80BD"/>
                          </a:solidFill>
                          <a:latin typeface="Times New Roman" panose="02020603050405020304" pitchFamily="16" charset="0"/>
                          <a:ea typeface="黑体" panose="02010609060101010101" pitchFamily="49" charset="-122"/>
                          <a:cs typeface="Times New Roman" panose="02020603050405020304" pitchFamily="16" charset="0"/>
                        </a:rPr>
                        <a:t>学会学习</a:t>
                      </a:r>
                      <a:endParaRPr lang="zh-CN" altLang="en-US" sz="2400" b="1" kern="1200" dirty="0">
                        <a:solidFill>
                          <a:srgbClr val="4F80BD"/>
                        </a:solidFill>
                        <a:latin typeface="Times New Roman" panose="02020603050405020304" pitchFamily="16" charset="0"/>
                        <a:ea typeface="黑体" panose="02010609060101010101" pitchFamily="49"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从智能角度对人工智能的分类</a:t>
            </a:r>
            <a:endParaRPr lang="zh-CN" altLang="en-US" dirty="0"/>
          </a:p>
        </p:txBody>
      </p:sp>
      <p:sp>
        <p:nvSpPr>
          <p:cNvPr id="3" name="内容占位符 2"/>
          <p:cNvSpPr>
            <a:spLocks noGrp="1"/>
          </p:cNvSpPr>
          <p:nvPr>
            <p:ph idx="1"/>
          </p:nvPr>
        </p:nvSpPr>
        <p:spPr>
          <a:xfrm>
            <a:off x="394447" y="789710"/>
            <a:ext cx="11355295" cy="5387254"/>
          </a:xfrm>
        </p:spPr>
        <p:txBody>
          <a:bodyPr/>
          <a:lstStyle/>
          <a:p>
            <a:r>
              <a:rPr lang="zh-CN" altLang="en-US" dirty="0"/>
              <a:t>混合增强人工智能 ：多种智能体的混合形式</a:t>
            </a:r>
            <a:endParaRPr lang="en-US" altLang="zh-CN" dirty="0"/>
          </a:p>
          <a:p>
            <a:pPr lvl="1"/>
            <a:r>
              <a:rPr lang="zh-CN" altLang="en-US" dirty="0"/>
              <a:t>外骨骼机器人</a:t>
            </a:r>
            <a:endParaRPr lang="zh-CN" altLang="en-US" dirty="0"/>
          </a:p>
          <a:p>
            <a:pPr lvl="1"/>
            <a:r>
              <a:rPr lang="zh-CN" altLang="en-US" dirty="0"/>
              <a:t>人类智能</a:t>
            </a:r>
            <a:r>
              <a:rPr lang="en-US" altLang="zh-CN" dirty="0"/>
              <a:t>+</a:t>
            </a:r>
            <a:r>
              <a:rPr lang="zh-CN" altLang="en-US" dirty="0"/>
              <a:t>机器智能</a:t>
            </a:r>
            <a:endParaRPr lang="en-US" altLang="zh-CN" dirty="0"/>
          </a:p>
          <a:p>
            <a:pPr lvl="2"/>
            <a:r>
              <a:rPr lang="zh-CN" altLang="en-US" dirty="0"/>
              <a:t>如达芬奇外科手术机器人</a:t>
            </a:r>
            <a:endParaRPr lang="zh-CN" altLang="en-US" dirty="0"/>
          </a:p>
          <a:p>
            <a:pPr lvl="1"/>
            <a:r>
              <a:rPr lang="zh-CN" altLang="en-US" dirty="0"/>
              <a:t>人、机、物、网互联</a:t>
            </a:r>
            <a:endParaRPr lang="en-US" altLang="zh-CN" dirty="0"/>
          </a:p>
          <a:p>
            <a:pPr lvl="2"/>
            <a:r>
              <a:rPr lang="zh-CN" altLang="en-US" dirty="0"/>
              <a:t>如智慧城市系统</a:t>
            </a:r>
            <a:endParaRPr lang="zh-CN" altLang="en-US" dirty="0"/>
          </a:p>
          <a:p>
            <a:endParaRPr lang="zh-CN" altLang="en-US" dirty="0"/>
          </a:p>
        </p:txBody>
      </p:sp>
      <p:grpSp>
        <p:nvGrpSpPr>
          <p:cNvPr id="5" name="组合 4"/>
          <p:cNvGrpSpPr/>
          <p:nvPr/>
        </p:nvGrpSpPr>
        <p:grpSpPr>
          <a:xfrm>
            <a:off x="560502" y="4415245"/>
            <a:ext cx="5106127" cy="2189445"/>
            <a:chOff x="3307636" y="3945538"/>
            <a:chExt cx="4459113" cy="2482232"/>
          </a:xfrm>
        </p:grpSpPr>
        <p:sp>
          <p:nvSpPr>
            <p:cNvPr id="6" name="矩形 5"/>
            <p:cNvSpPr/>
            <p:nvPr/>
          </p:nvSpPr>
          <p:spPr>
            <a:xfrm>
              <a:off x="3307636" y="5904368"/>
              <a:ext cx="4459113" cy="523402"/>
            </a:xfrm>
            <a:prstGeom prst="rect">
              <a:avLst/>
            </a:prstGeom>
          </p:spPr>
          <p:txBody>
            <a:bodyPr wrap="square">
              <a:spAutoFit/>
            </a:bodyP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 Vinci</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手术机器人及其缝制葡萄皮</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31127" y="3945538"/>
              <a:ext cx="2335622" cy="193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636" y="3945538"/>
              <a:ext cx="2099381" cy="1956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9" name="图片 8"/>
          <p:cNvPicPr>
            <a:picLocks noChangeAspect="1"/>
          </p:cNvPicPr>
          <p:nvPr/>
        </p:nvPicPr>
        <p:blipFill>
          <a:blip r:embed="rId3"/>
          <a:stretch>
            <a:fillRect/>
          </a:stretch>
        </p:blipFill>
        <p:spPr>
          <a:xfrm>
            <a:off x="6525373" y="1561061"/>
            <a:ext cx="4672516" cy="3093754"/>
          </a:xfrm>
          <a:prstGeom prst="rect">
            <a:avLst/>
          </a:prstGeom>
        </p:spPr>
      </p:pic>
      <p:sp>
        <p:nvSpPr>
          <p:cNvPr id="10" name="矩形 9"/>
          <p:cNvSpPr/>
          <p:nvPr/>
        </p:nvSpPr>
        <p:spPr>
          <a:xfrm>
            <a:off x="6548209" y="4720079"/>
            <a:ext cx="4561013" cy="830997"/>
          </a:xfrm>
          <a:prstGeom prst="rect">
            <a:avLst/>
          </a:prstGeom>
        </p:spPr>
        <p:txBody>
          <a:bodyPr wrap="square">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电子设备将大脑与腿部神经元“重新连接”</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人工智能螺旋式发展之路：三次低谷</a:t>
            </a:r>
            <a:endParaRPr lang="zh-CN" altLang="en-US" dirty="0"/>
          </a:p>
        </p:txBody>
      </p:sp>
      <p:sp>
        <p:nvSpPr>
          <p:cNvPr id="3" name="内容占位符 2"/>
          <p:cNvSpPr>
            <a:spLocks noGrp="1"/>
          </p:cNvSpPr>
          <p:nvPr>
            <p:ph idx="1"/>
          </p:nvPr>
        </p:nvSpPr>
        <p:spPr/>
        <p:txBody>
          <a:bodyPr/>
          <a:lstStyle/>
          <a:p>
            <a:r>
              <a:rPr lang="zh-CN" altLang="en-US" dirty="0"/>
              <a:t>第一次低谷：</a:t>
            </a:r>
            <a:r>
              <a:rPr lang="en-US" altLang="zh-CN" dirty="0"/>
              <a:t>1973</a:t>
            </a:r>
            <a:r>
              <a:rPr lang="zh-CN" altLang="en-US" dirty="0"/>
              <a:t>年英国发表</a:t>
            </a:r>
            <a:r>
              <a:rPr lang="en-US" altLang="zh-CN" dirty="0"/>
              <a:t>James </a:t>
            </a:r>
            <a:r>
              <a:rPr lang="en-US" altLang="zh-CN" dirty="0" err="1"/>
              <a:t>Lighthill</a:t>
            </a:r>
            <a:r>
              <a:rPr lang="en-US" altLang="zh-CN" dirty="0"/>
              <a:t> </a:t>
            </a:r>
            <a:r>
              <a:rPr lang="zh-CN" altLang="en-US" dirty="0"/>
              <a:t>报告</a:t>
            </a:r>
            <a:endParaRPr lang="zh-CN" altLang="en-US" dirty="0"/>
          </a:p>
          <a:p>
            <a:pPr lvl="1"/>
            <a:r>
              <a:rPr lang="zh-CN" altLang="en-US" dirty="0"/>
              <a:t>该报告评判</a:t>
            </a:r>
            <a:r>
              <a:rPr lang="en-US" altLang="zh-CN" dirty="0"/>
              <a:t>AI</a:t>
            </a:r>
            <a:r>
              <a:rPr lang="zh-CN" altLang="en-US" dirty="0"/>
              <a:t>基础研究中</a:t>
            </a:r>
            <a:r>
              <a:rPr lang="en-US" altLang="zh-CN" dirty="0"/>
              <a:t>A</a:t>
            </a:r>
            <a:r>
              <a:rPr lang="zh-CN" altLang="en-US" dirty="0"/>
              <a:t>自动机、</a:t>
            </a:r>
            <a:r>
              <a:rPr lang="en-US" altLang="zh-CN" dirty="0"/>
              <a:t>B</a:t>
            </a:r>
            <a:r>
              <a:rPr lang="zh-CN" altLang="en-US" dirty="0"/>
              <a:t>机器人和</a:t>
            </a:r>
            <a:r>
              <a:rPr lang="en-US" altLang="zh-CN" dirty="0"/>
              <a:t>C</a:t>
            </a:r>
            <a:r>
              <a:rPr lang="zh-CN" altLang="en-US" dirty="0"/>
              <a:t>中央神经系统。</a:t>
            </a:r>
            <a:endParaRPr lang="zh-CN" altLang="en-US" dirty="0"/>
          </a:p>
          <a:p>
            <a:pPr lvl="1"/>
            <a:r>
              <a:rPr lang="zh-CN" altLang="en-US" dirty="0"/>
              <a:t>报告得出结论：</a:t>
            </a:r>
            <a:r>
              <a:rPr lang="en-US" altLang="zh-CN" dirty="0"/>
              <a:t>A</a:t>
            </a:r>
            <a:r>
              <a:rPr lang="zh-CN" altLang="en-US" dirty="0"/>
              <a:t>和</a:t>
            </a:r>
            <a:r>
              <a:rPr lang="en-US" altLang="zh-CN" dirty="0"/>
              <a:t>C</a:t>
            </a:r>
            <a:r>
              <a:rPr lang="zh-CN" altLang="en-US" dirty="0"/>
              <a:t>的研究有价值，但进展令人失望。</a:t>
            </a:r>
            <a:r>
              <a:rPr lang="en-US" altLang="zh-CN" dirty="0"/>
              <a:t>B</a:t>
            </a:r>
            <a:r>
              <a:rPr lang="zh-CN" altLang="en-US" dirty="0"/>
              <a:t>的研究没有价值，进展非常令人失望。建议取消</a:t>
            </a:r>
            <a:r>
              <a:rPr lang="en-US" altLang="zh-CN" dirty="0"/>
              <a:t>B</a:t>
            </a:r>
            <a:r>
              <a:rPr lang="zh-CN" altLang="en-US" dirty="0"/>
              <a:t>的研究。</a:t>
            </a:r>
            <a:endParaRPr lang="zh-CN" altLang="en-US" dirty="0"/>
          </a:p>
          <a:p>
            <a:pPr lvl="1"/>
            <a:r>
              <a:rPr lang="zh-CN" altLang="en-US" dirty="0"/>
              <a:t>批评后，</a:t>
            </a:r>
            <a:r>
              <a:rPr lang="en-US" altLang="zh-CN" dirty="0"/>
              <a:t>AI</a:t>
            </a:r>
            <a:r>
              <a:rPr lang="zh-CN" altLang="en-US" dirty="0"/>
              <a:t>开始了严冬（</a:t>
            </a:r>
            <a:r>
              <a:rPr lang="en-US" altLang="zh-CN" dirty="0"/>
              <a:t>AI Winter</a:t>
            </a:r>
            <a:r>
              <a:rPr lang="zh-CN" altLang="en-US" dirty="0"/>
              <a:t>）</a:t>
            </a:r>
            <a:endParaRPr lang="zh-CN" altLang="en-US" dirty="0"/>
          </a:p>
          <a:p>
            <a:endParaRPr lang="zh-CN" altLang="en-US" dirty="0"/>
          </a:p>
        </p:txBody>
      </p:sp>
      <p:sp>
        <p:nvSpPr>
          <p:cNvPr id="4" name="矩形 3"/>
          <p:cNvSpPr/>
          <p:nvPr/>
        </p:nvSpPr>
        <p:spPr>
          <a:xfrm>
            <a:off x="635724" y="4129260"/>
            <a:ext cx="10920549" cy="1156727"/>
          </a:xfrm>
          <a:prstGeom prst="rect">
            <a:avLst/>
          </a:prstGeom>
        </p:spPr>
        <p:txBody>
          <a:bodyPr wrap="square">
            <a:spAutoFit/>
          </a:bodyPr>
          <a:lstStyle/>
          <a:p>
            <a:pPr algn="just">
              <a:lnSpc>
                <a:spcPct val="130000"/>
              </a:lnSpc>
              <a:buClr>
                <a:srgbClr val="FF0000"/>
              </a:buClr>
            </a:pPr>
            <a:r>
              <a:rPr lang="en-US" altLang="zh-CN"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(Sir James </a:t>
            </a:r>
            <a:r>
              <a:rPr lang="en-US" altLang="zh-CN" sz="2800" dirty="0" err="1">
                <a:solidFill>
                  <a:prstClr val="black"/>
                </a:solidFill>
                <a:latin typeface="Times New Roman" panose="02020603050405020304" pitchFamily="16" charset="0"/>
                <a:ea typeface="黑体" panose="02010609060101010101" pitchFamily="49" charset="-122"/>
                <a:cs typeface="Times New Roman" panose="02020603050405020304" pitchFamily="16" charset="0"/>
              </a:rPr>
              <a:t>Lighthill</a:t>
            </a:r>
            <a:r>
              <a:rPr lang="en-US" altLang="zh-CN"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i="1"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Artificial Intelligence: A General Survey</a:t>
            </a:r>
            <a:r>
              <a:rPr lang="en-US" altLang="zh-CN"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 Science Research Council,1973)</a:t>
            </a:r>
            <a:endParaRPr lang="en-US" altLang="zh-CN"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矩形 4"/>
          <p:cNvSpPr/>
          <p:nvPr/>
        </p:nvSpPr>
        <p:spPr>
          <a:xfrm>
            <a:off x="635724" y="5513321"/>
            <a:ext cx="6773008" cy="663643"/>
          </a:xfrm>
          <a:prstGeom prst="rect">
            <a:avLst/>
          </a:prstGeom>
        </p:spPr>
        <p:txBody>
          <a:bodyPr wrap="none">
            <a:spAutoFit/>
          </a:bodyPr>
          <a:lstStyle/>
          <a:p>
            <a:pPr algn="just">
              <a:lnSpc>
                <a:spcPct val="130000"/>
              </a:lnSpc>
              <a:spcBef>
                <a:spcPts val="1200"/>
              </a:spcBef>
              <a:buClr>
                <a:srgbClr val="FF0000"/>
              </a:buClr>
            </a:pPr>
            <a:r>
              <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教训：</a:t>
            </a:r>
            <a:r>
              <a:rPr lang="en-US" altLang="zh-CN" sz="32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AI</a:t>
            </a:r>
            <a:r>
              <a:rPr lang="zh-CN" altLang="en-US" sz="32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尚属婴儿期，难以测算准确</a:t>
            </a:r>
            <a:endParaRPr lang="zh-CN" altLang="en-US" sz="32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人工智能螺旋式发展之路：三次低谷</a:t>
            </a:r>
            <a:endParaRPr lang="zh-CN" altLang="en-US" dirty="0"/>
          </a:p>
        </p:txBody>
      </p:sp>
      <p:sp>
        <p:nvSpPr>
          <p:cNvPr id="3" name="内容占位符 2"/>
          <p:cNvSpPr>
            <a:spLocks noGrp="1"/>
          </p:cNvSpPr>
          <p:nvPr>
            <p:ph idx="1"/>
          </p:nvPr>
        </p:nvSpPr>
        <p:spPr/>
        <p:txBody>
          <a:bodyPr/>
          <a:lstStyle/>
          <a:p>
            <a:r>
              <a:rPr lang="zh-CN" altLang="en-US" dirty="0"/>
              <a:t>第二次低谷：日本智能（第五代）计算机研制失败</a:t>
            </a:r>
            <a:endParaRPr lang="zh-CN" altLang="en-US" dirty="0"/>
          </a:p>
          <a:p>
            <a:pPr lvl="1"/>
            <a:r>
              <a:rPr lang="en-US" altLang="zh-CN" dirty="0"/>
              <a:t>1982</a:t>
            </a:r>
            <a:r>
              <a:rPr lang="zh-CN" altLang="en-US" dirty="0"/>
              <a:t>年开始，日本通产省主持第五代计算机。</a:t>
            </a:r>
            <a:endParaRPr lang="zh-CN" altLang="en-US" dirty="0"/>
          </a:p>
          <a:p>
            <a:pPr lvl="1"/>
            <a:r>
              <a:rPr lang="zh-CN" altLang="en-US" dirty="0"/>
              <a:t>动机：计算机从计算与存储数据向能直接推理与知识处理的新型结构过渡。</a:t>
            </a:r>
            <a:endParaRPr lang="zh-CN" altLang="en-US" dirty="0"/>
          </a:p>
          <a:p>
            <a:pPr lvl="1"/>
            <a:r>
              <a:rPr lang="zh-CN" altLang="en-US" dirty="0"/>
              <a:t>目标：构成一个具有</a:t>
            </a:r>
            <a:r>
              <a:rPr lang="en-US" altLang="zh-CN" dirty="0"/>
              <a:t>1000</a:t>
            </a:r>
            <a:r>
              <a:rPr lang="zh-CN" altLang="en-US" dirty="0"/>
              <a:t>个处理单元的并行推理机，推理速度比常规高</a:t>
            </a:r>
            <a:r>
              <a:rPr lang="en-US" altLang="zh-CN" dirty="0"/>
              <a:t>1000</a:t>
            </a:r>
            <a:r>
              <a:rPr lang="zh-CN" altLang="en-US" dirty="0"/>
              <a:t>倍。连接</a:t>
            </a:r>
            <a:r>
              <a:rPr lang="en-US" altLang="zh-CN" dirty="0"/>
              <a:t>10</a:t>
            </a:r>
            <a:r>
              <a:rPr lang="zh-CN" altLang="en-US" dirty="0"/>
              <a:t>亿信息组的数据库和知识库，具备听说能力。</a:t>
            </a:r>
            <a:endParaRPr lang="zh-CN" altLang="en-US" dirty="0"/>
          </a:p>
          <a:p>
            <a:pPr lvl="1"/>
            <a:r>
              <a:rPr lang="en-US" altLang="zh-CN" dirty="0"/>
              <a:t>1992</a:t>
            </a:r>
            <a:r>
              <a:rPr lang="zh-CN" altLang="en-US" dirty="0"/>
              <a:t>年因失败而告终（开支</a:t>
            </a:r>
            <a:r>
              <a:rPr lang="en-US" altLang="zh-CN" dirty="0"/>
              <a:t>US $850 million</a:t>
            </a:r>
            <a:r>
              <a:rPr lang="zh-CN" altLang="en-US" dirty="0"/>
              <a:t>）</a:t>
            </a:r>
            <a:endParaRPr lang="zh-CN" altLang="en-US" dirty="0"/>
          </a:p>
          <a:p>
            <a:endParaRPr lang="zh-CN" altLang="en-US" dirty="0"/>
          </a:p>
        </p:txBody>
      </p:sp>
      <p:sp>
        <p:nvSpPr>
          <p:cNvPr id="4" name="矩形 3"/>
          <p:cNvSpPr/>
          <p:nvPr/>
        </p:nvSpPr>
        <p:spPr>
          <a:xfrm>
            <a:off x="501015" y="5629910"/>
            <a:ext cx="11690985" cy="829945"/>
          </a:xfrm>
          <a:prstGeom prst="rect">
            <a:avLst/>
          </a:prstGeom>
        </p:spPr>
        <p:txBody>
          <a:bodyPr wrap="square">
            <a:spAutoFit/>
          </a:bodyPr>
          <a:lstStyle/>
          <a:p>
            <a:pPr marL="0" lvl="1" indent="0" algn="just">
              <a:lnSpc>
                <a:spcPct val="150000"/>
              </a:lnSpc>
              <a:spcBef>
                <a:spcPts val="1600"/>
              </a:spcBef>
              <a:buClr>
                <a:srgbClr val="FF0000"/>
              </a:buClr>
              <a:buNone/>
            </a:pPr>
            <a:r>
              <a:rPr lang="zh-CN" altLang="en-US" sz="32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教训：</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驱动</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AI</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的发展要靠软件、数据和知识，而非</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只依靠硬件</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人工智能螺旋式发展之路：三次低谷</a:t>
            </a:r>
            <a:endParaRPr lang="zh-CN" altLang="en-US" dirty="0"/>
          </a:p>
        </p:txBody>
      </p:sp>
      <p:sp>
        <p:nvSpPr>
          <p:cNvPr id="3" name="内容占位符 2"/>
          <p:cNvSpPr>
            <a:spLocks noGrp="1"/>
          </p:cNvSpPr>
          <p:nvPr>
            <p:ph idx="1"/>
          </p:nvPr>
        </p:nvSpPr>
        <p:spPr/>
        <p:txBody>
          <a:bodyPr>
            <a:normAutofit/>
          </a:bodyPr>
          <a:lstStyle/>
          <a:p>
            <a:r>
              <a:rPr lang="zh-CN" altLang="en-US" dirty="0"/>
              <a:t>第三次低谷：知识词典日趋势微、网络百科兴起</a:t>
            </a:r>
            <a:endParaRPr lang="zh-CN" altLang="en-US" dirty="0"/>
          </a:p>
          <a:p>
            <a:pPr lvl="1"/>
            <a:r>
              <a:rPr lang="zh-CN" altLang="en-US" dirty="0"/>
              <a:t>斯坦福</a:t>
            </a:r>
            <a:r>
              <a:rPr lang="en-US" altLang="zh-CN" dirty="0"/>
              <a:t>1984</a:t>
            </a:r>
            <a:r>
              <a:rPr lang="zh-CN" altLang="en-US" dirty="0"/>
              <a:t>年通过专家来建设知识百科全书</a:t>
            </a:r>
            <a:r>
              <a:rPr lang="en-US" altLang="zh-CN" dirty="0"/>
              <a:t>Cyc</a:t>
            </a:r>
            <a:r>
              <a:rPr lang="zh-CN" altLang="en-US" dirty="0"/>
              <a:t>。截止</a:t>
            </a:r>
            <a:r>
              <a:rPr lang="en-US" altLang="zh-CN" dirty="0"/>
              <a:t>2015</a:t>
            </a:r>
            <a:r>
              <a:rPr lang="zh-CN" altLang="en-US" dirty="0"/>
              <a:t>年</a:t>
            </a:r>
            <a:r>
              <a:rPr lang="en-US" altLang="zh-CN" dirty="0"/>
              <a:t>11</a:t>
            </a:r>
            <a:r>
              <a:rPr lang="zh-CN" altLang="en-US" dirty="0"/>
              <a:t>月（其建设也时断时续），包括</a:t>
            </a:r>
            <a:r>
              <a:rPr lang="en-US" altLang="zh-CN" dirty="0"/>
              <a:t>23</a:t>
            </a:r>
            <a:r>
              <a:rPr lang="zh-CN" altLang="en-US" dirty="0"/>
              <a:t>万多个概念、实体和</a:t>
            </a:r>
            <a:r>
              <a:rPr lang="en-US" altLang="zh-CN" dirty="0"/>
              <a:t>200</a:t>
            </a:r>
            <a:r>
              <a:rPr lang="zh-CN" altLang="en-US" dirty="0"/>
              <a:t>多万个三元组，如：</a:t>
            </a:r>
            <a:r>
              <a:rPr lang="en-US" altLang="zh-CN" dirty="0"/>
              <a:t>place: ~19,000 organization: ~26,000 business related thing: ~28,000</a:t>
            </a:r>
            <a:endParaRPr lang="en-US" altLang="zh-CN" dirty="0"/>
          </a:p>
          <a:p>
            <a:pPr lvl="1"/>
            <a:r>
              <a:rPr lang="en-US" altLang="zh-CN" dirty="0"/>
              <a:t>Cyc</a:t>
            </a:r>
            <a:r>
              <a:rPr lang="zh-CN" altLang="en-US" dirty="0"/>
              <a:t>在</a:t>
            </a:r>
            <a:r>
              <a:rPr lang="en-US" altLang="zh-CN" dirty="0"/>
              <a:t>90</a:t>
            </a:r>
            <a:r>
              <a:rPr lang="zh-CN" altLang="en-US" dirty="0"/>
              <a:t>年代后期衰败，因搜索引擎崛起，显示互联网威力。</a:t>
            </a:r>
            <a:endParaRPr lang="zh-CN" altLang="en-US" dirty="0"/>
          </a:p>
          <a:p>
            <a:pPr lvl="1"/>
            <a:r>
              <a:rPr lang="en-US" altLang="zh-CN" dirty="0"/>
              <a:t>Cyc</a:t>
            </a:r>
            <a:r>
              <a:rPr lang="zh-CN" altLang="en-US" dirty="0"/>
              <a:t>也开始链接外部知识库：</a:t>
            </a:r>
            <a:r>
              <a:rPr lang="en-US" altLang="zh-CN" dirty="0" err="1"/>
              <a:t>Dbpedia</a:t>
            </a:r>
            <a:r>
              <a:rPr lang="en-US" altLang="zh-CN" dirty="0"/>
              <a:t>, UMBEL, CIA World Factbook</a:t>
            </a:r>
            <a:r>
              <a:rPr lang="zh-CN" altLang="en-US" dirty="0"/>
              <a:t>等等。</a:t>
            </a:r>
            <a:endParaRPr lang="zh-CN" altLang="en-US" dirty="0"/>
          </a:p>
          <a:p>
            <a:endParaRPr lang="zh-CN" altLang="en-US" dirty="0"/>
          </a:p>
        </p:txBody>
      </p:sp>
      <p:sp>
        <p:nvSpPr>
          <p:cNvPr id="4" name="矩形 3"/>
          <p:cNvSpPr/>
          <p:nvPr/>
        </p:nvSpPr>
        <p:spPr>
          <a:xfrm>
            <a:off x="890740" y="5598978"/>
            <a:ext cx="8494633" cy="776623"/>
          </a:xfrm>
          <a:prstGeom prst="rect">
            <a:avLst/>
          </a:prstGeom>
        </p:spPr>
        <p:txBody>
          <a:bodyPr wrap="none">
            <a:spAutoFit/>
          </a:bodyPr>
          <a:lstStyle/>
          <a:p>
            <a:pPr marL="1102995" indent="-1102995" algn="just">
              <a:lnSpc>
                <a:spcPct val="140000"/>
              </a:lnSpc>
              <a:spcBef>
                <a:spcPts val="1600"/>
              </a:spcBef>
              <a:buClr>
                <a:srgbClr val="FF0000"/>
              </a:buClr>
              <a:buNone/>
            </a:pPr>
            <a:r>
              <a:rPr lang="zh-CN" altLang="en-US" sz="36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教训：</a:t>
            </a:r>
            <a:r>
              <a:rPr lang="zh-CN" altLang="en-US" sz="36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知识不能靠专家表达，要自动学习</a:t>
            </a:r>
            <a:endParaRPr lang="zh-CN" altLang="en-US" sz="36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人工智能主流方法：符号主义人工智能</a:t>
            </a:r>
            <a:endParaRPr lang="zh-CN" altLang="en-US" dirty="0"/>
          </a:p>
        </p:txBody>
      </p:sp>
      <p:sp>
        <p:nvSpPr>
          <p:cNvPr id="3" name="内容占位符 2"/>
          <p:cNvSpPr>
            <a:spLocks noGrp="1"/>
          </p:cNvSpPr>
          <p:nvPr>
            <p:ph idx="1"/>
          </p:nvPr>
        </p:nvSpPr>
        <p:spPr/>
        <p:txBody>
          <a:bodyPr/>
          <a:lstStyle/>
          <a:p>
            <a:r>
              <a:rPr lang="zh-CN" altLang="en-US" dirty="0"/>
              <a:t>符号主义人工智能</a:t>
            </a:r>
            <a:r>
              <a:rPr lang="en-US" altLang="zh-CN" dirty="0"/>
              <a:t>(Symbolic AI)</a:t>
            </a:r>
            <a:r>
              <a:rPr lang="zh-CN" altLang="en-US" dirty="0"/>
              <a:t>为核心的逻辑推理</a:t>
            </a:r>
            <a:endParaRPr lang="zh-CN" altLang="en-US" dirty="0"/>
          </a:p>
        </p:txBody>
      </p:sp>
      <p:grpSp>
        <p:nvGrpSpPr>
          <p:cNvPr id="4" name="组合 3"/>
          <p:cNvGrpSpPr/>
          <p:nvPr/>
        </p:nvGrpSpPr>
        <p:grpSpPr>
          <a:xfrm>
            <a:off x="8689050" y="1794285"/>
            <a:ext cx="2578380" cy="2878150"/>
            <a:chOff x="6507177" y="3444053"/>
            <a:chExt cx="1284366" cy="1284366"/>
          </a:xfrm>
        </p:grpSpPr>
        <p:sp>
          <p:nvSpPr>
            <p:cNvPr id="5" name="椭圆 4"/>
            <p:cNvSpPr/>
            <p:nvPr/>
          </p:nvSpPr>
          <p:spPr bwMode="auto">
            <a:xfrm>
              <a:off x="6507177" y="3444053"/>
              <a:ext cx="1284366" cy="1284366"/>
            </a:xfrm>
            <a:prstGeom prst="ellipse">
              <a:avLst/>
            </a:prstGeom>
            <a:solidFill>
              <a:schemeClr val="bg1"/>
            </a:solid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6" name="椭圆 5"/>
            <p:cNvSpPr/>
            <p:nvPr/>
          </p:nvSpPr>
          <p:spPr bwMode="auto">
            <a:xfrm>
              <a:off x="6592692" y="3635878"/>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7" name="椭圆 6"/>
            <p:cNvSpPr/>
            <p:nvPr/>
          </p:nvSpPr>
          <p:spPr bwMode="auto">
            <a:xfrm>
              <a:off x="6931910" y="4215075"/>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8" name="椭圆 7"/>
            <p:cNvSpPr/>
            <p:nvPr/>
          </p:nvSpPr>
          <p:spPr bwMode="auto">
            <a:xfrm>
              <a:off x="7232868" y="3639982"/>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9" name="椭圆 8"/>
            <p:cNvSpPr/>
            <p:nvPr/>
          </p:nvSpPr>
          <p:spPr bwMode="auto">
            <a:xfrm>
              <a:off x="6785164" y="3648737"/>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1100" dirty="0">
                <a:solidFill>
                  <a:prstClr val="black"/>
                </a:solidFill>
                <a:latin typeface="黑体" panose="02010609060101010101" pitchFamily="49" charset="-122"/>
                <a:ea typeface="黑体" panose="02010609060101010101" pitchFamily="49" charset="-122"/>
              </a:endParaRPr>
            </a:p>
          </p:txBody>
        </p:sp>
        <p:sp>
          <p:nvSpPr>
            <p:cNvPr id="10" name="椭圆 9"/>
            <p:cNvSpPr/>
            <p:nvPr/>
          </p:nvSpPr>
          <p:spPr bwMode="auto">
            <a:xfrm>
              <a:off x="6627591" y="3817537"/>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11" name="椭圆 10"/>
            <p:cNvSpPr/>
            <p:nvPr/>
          </p:nvSpPr>
          <p:spPr bwMode="auto">
            <a:xfrm>
              <a:off x="6903321" y="3793239"/>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black"/>
                </a:solidFill>
                <a:latin typeface="黑体" panose="02010609060101010101" pitchFamily="49" charset="-122"/>
                <a:ea typeface="黑体" panose="02010609060101010101" pitchFamily="49" charset="-122"/>
              </a:endParaRPr>
            </a:p>
          </p:txBody>
        </p:sp>
        <p:sp>
          <p:nvSpPr>
            <p:cNvPr id="12" name="椭圆 11"/>
            <p:cNvSpPr/>
            <p:nvPr/>
          </p:nvSpPr>
          <p:spPr bwMode="auto">
            <a:xfrm>
              <a:off x="6852851" y="3965326"/>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black"/>
                </a:solidFill>
                <a:latin typeface="黑体" panose="02010609060101010101" pitchFamily="49" charset="-122"/>
                <a:ea typeface="黑体" panose="02010609060101010101" pitchFamily="49" charset="-122"/>
              </a:endParaRPr>
            </a:p>
          </p:txBody>
        </p:sp>
        <p:sp>
          <p:nvSpPr>
            <p:cNvPr id="13" name="椭圆 12"/>
            <p:cNvSpPr/>
            <p:nvPr/>
          </p:nvSpPr>
          <p:spPr bwMode="auto">
            <a:xfrm flipH="1">
              <a:off x="6782516" y="3804446"/>
              <a:ext cx="45719" cy="45719"/>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4" name="椭圆 13"/>
            <p:cNvSpPr/>
            <p:nvPr/>
          </p:nvSpPr>
          <p:spPr bwMode="auto">
            <a:xfrm flipH="1">
              <a:off x="6684796" y="3955052"/>
              <a:ext cx="45719" cy="45719"/>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5" name="椭圆 14"/>
            <p:cNvSpPr/>
            <p:nvPr/>
          </p:nvSpPr>
          <p:spPr bwMode="auto">
            <a:xfrm>
              <a:off x="7467102" y="3868030"/>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6" name="椭圆 15"/>
            <p:cNvSpPr/>
            <p:nvPr/>
          </p:nvSpPr>
          <p:spPr bwMode="auto">
            <a:xfrm>
              <a:off x="7346849" y="3718058"/>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7" name="椭圆 16"/>
            <p:cNvSpPr/>
            <p:nvPr/>
          </p:nvSpPr>
          <p:spPr bwMode="auto">
            <a:xfrm>
              <a:off x="7603186" y="3904506"/>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8" name="椭圆 17"/>
            <p:cNvSpPr/>
            <p:nvPr/>
          </p:nvSpPr>
          <p:spPr bwMode="auto">
            <a:xfrm>
              <a:off x="7341462" y="3874991"/>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9" name="椭圆 18"/>
            <p:cNvSpPr/>
            <p:nvPr/>
          </p:nvSpPr>
          <p:spPr bwMode="auto">
            <a:xfrm flipH="1">
              <a:off x="7511718" y="3696862"/>
              <a:ext cx="45719" cy="45719"/>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0" name="椭圆 19"/>
            <p:cNvSpPr/>
            <p:nvPr/>
          </p:nvSpPr>
          <p:spPr bwMode="auto">
            <a:xfrm flipH="1">
              <a:off x="7460072" y="4026586"/>
              <a:ext cx="45719" cy="45719"/>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1" name="椭圆 20"/>
            <p:cNvSpPr/>
            <p:nvPr/>
          </p:nvSpPr>
          <p:spPr bwMode="auto">
            <a:xfrm>
              <a:off x="7109912" y="449407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2" name="椭圆 21"/>
            <p:cNvSpPr/>
            <p:nvPr/>
          </p:nvSpPr>
          <p:spPr bwMode="auto">
            <a:xfrm>
              <a:off x="7057488" y="429429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3" name="椭圆 22"/>
            <p:cNvSpPr/>
            <p:nvPr/>
          </p:nvSpPr>
          <p:spPr bwMode="auto">
            <a:xfrm>
              <a:off x="7259484" y="4366602"/>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4" name="椭圆 23"/>
            <p:cNvSpPr/>
            <p:nvPr/>
          </p:nvSpPr>
          <p:spPr bwMode="auto">
            <a:xfrm>
              <a:off x="6971946" y="438575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5" name="椭圆 24"/>
            <p:cNvSpPr/>
            <p:nvPr/>
          </p:nvSpPr>
          <p:spPr bwMode="auto">
            <a:xfrm flipH="1">
              <a:off x="7152767" y="4403959"/>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6" name="椭圆 25"/>
            <p:cNvSpPr/>
            <p:nvPr/>
          </p:nvSpPr>
          <p:spPr bwMode="auto">
            <a:xfrm flipH="1">
              <a:off x="7005983" y="4585492"/>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7" name="椭圆 26"/>
            <p:cNvSpPr/>
            <p:nvPr/>
          </p:nvSpPr>
          <p:spPr bwMode="auto">
            <a:xfrm flipH="1">
              <a:off x="7294670" y="4538969"/>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cxnSp>
          <p:nvCxnSpPr>
            <p:cNvPr id="28" name="直接连接符 27"/>
            <p:cNvCxnSpPr>
              <a:stCxn id="9" idx="4"/>
              <a:endCxn id="13" idx="0"/>
            </p:cNvCxnSpPr>
            <p:nvPr/>
          </p:nvCxnSpPr>
          <p:spPr bwMode="auto">
            <a:xfrm flipH="1">
              <a:off x="6805375" y="3739072"/>
              <a:ext cx="24957" cy="6537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3" idx="2"/>
              <a:endCxn id="11" idx="2"/>
            </p:cNvCxnSpPr>
            <p:nvPr/>
          </p:nvCxnSpPr>
          <p:spPr bwMode="auto">
            <a:xfrm>
              <a:off x="6828235" y="3827306"/>
              <a:ext cx="75086" cy="1110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3" idx="6"/>
              <a:endCxn id="10" idx="7"/>
            </p:cNvCxnSpPr>
            <p:nvPr/>
          </p:nvCxnSpPr>
          <p:spPr bwMode="auto">
            <a:xfrm flipH="1">
              <a:off x="6704697" y="3827306"/>
              <a:ext cx="77819" cy="34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3" idx="3"/>
              <a:endCxn id="12" idx="1"/>
            </p:cNvCxnSpPr>
            <p:nvPr/>
          </p:nvCxnSpPr>
          <p:spPr bwMode="auto">
            <a:xfrm>
              <a:off x="6821540" y="3843470"/>
              <a:ext cx="44540" cy="13508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10" idx="4"/>
              <a:endCxn id="14" idx="7"/>
            </p:cNvCxnSpPr>
            <p:nvPr/>
          </p:nvCxnSpPr>
          <p:spPr bwMode="auto">
            <a:xfrm>
              <a:off x="6672759" y="3907872"/>
              <a:ext cx="18732" cy="538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14" idx="2"/>
              <a:endCxn id="12" idx="2"/>
            </p:cNvCxnSpPr>
            <p:nvPr/>
          </p:nvCxnSpPr>
          <p:spPr bwMode="auto">
            <a:xfrm>
              <a:off x="6730515" y="3977912"/>
              <a:ext cx="122336" cy="325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16" idx="7"/>
              <a:endCxn id="19" idx="6"/>
            </p:cNvCxnSpPr>
            <p:nvPr/>
          </p:nvCxnSpPr>
          <p:spPr bwMode="auto">
            <a:xfrm flipV="1">
              <a:off x="7423955" y="3719722"/>
              <a:ext cx="87763" cy="115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15" idx="0"/>
              <a:endCxn id="19" idx="4"/>
            </p:cNvCxnSpPr>
            <p:nvPr/>
          </p:nvCxnSpPr>
          <p:spPr bwMode="auto">
            <a:xfrm flipV="1">
              <a:off x="7512270" y="3742581"/>
              <a:ext cx="22307" cy="1254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a:stCxn id="17" idx="1"/>
              <a:endCxn id="19" idx="2"/>
            </p:cNvCxnSpPr>
            <p:nvPr/>
          </p:nvCxnSpPr>
          <p:spPr bwMode="auto">
            <a:xfrm flipH="1" flipV="1">
              <a:off x="7557437" y="3719722"/>
              <a:ext cx="58978" cy="1980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18" idx="7"/>
              <a:endCxn id="19" idx="5"/>
            </p:cNvCxnSpPr>
            <p:nvPr/>
          </p:nvCxnSpPr>
          <p:spPr bwMode="auto">
            <a:xfrm flipV="1">
              <a:off x="7418568" y="3735886"/>
              <a:ext cx="99845" cy="15233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stCxn id="18" idx="5"/>
              <a:endCxn id="20" idx="6"/>
            </p:cNvCxnSpPr>
            <p:nvPr/>
          </p:nvCxnSpPr>
          <p:spPr bwMode="auto">
            <a:xfrm>
              <a:off x="7418568" y="3952097"/>
              <a:ext cx="41504" cy="973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15" idx="4"/>
              <a:endCxn id="20" idx="0"/>
            </p:cNvCxnSpPr>
            <p:nvPr/>
          </p:nvCxnSpPr>
          <p:spPr bwMode="auto">
            <a:xfrm flipH="1">
              <a:off x="7482931" y="3958365"/>
              <a:ext cx="29339" cy="6822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a:stCxn id="17" idx="4"/>
              <a:endCxn id="20" idx="2"/>
            </p:cNvCxnSpPr>
            <p:nvPr/>
          </p:nvCxnSpPr>
          <p:spPr bwMode="auto">
            <a:xfrm flipH="1">
              <a:off x="7505791" y="3994841"/>
              <a:ext cx="142563" cy="546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22" idx="5"/>
              <a:endCxn id="25" idx="7"/>
            </p:cNvCxnSpPr>
            <p:nvPr/>
          </p:nvCxnSpPr>
          <p:spPr bwMode="auto">
            <a:xfrm>
              <a:off x="7134594" y="4371403"/>
              <a:ext cx="24868" cy="392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stCxn id="25" idx="1"/>
              <a:endCxn id="23" idx="3"/>
            </p:cNvCxnSpPr>
            <p:nvPr/>
          </p:nvCxnSpPr>
          <p:spPr bwMode="auto">
            <a:xfrm>
              <a:off x="7191791" y="4410654"/>
              <a:ext cx="80922" cy="3305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stCxn id="25" idx="4"/>
              <a:endCxn id="21" idx="0"/>
            </p:cNvCxnSpPr>
            <p:nvPr/>
          </p:nvCxnSpPr>
          <p:spPr bwMode="auto">
            <a:xfrm flipH="1">
              <a:off x="7155080" y="4449678"/>
              <a:ext cx="20546" cy="443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25" idx="6"/>
              <a:endCxn id="24" idx="6"/>
            </p:cNvCxnSpPr>
            <p:nvPr/>
          </p:nvCxnSpPr>
          <p:spPr bwMode="auto">
            <a:xfrm flipH="1">
              <a:off x="7062281" y="4426819"/>
              <a:ext cx="90486" cy="410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a:stCxn id="24" idx="4"/>
              <a:endCxn id="26" idx="7"/>
            </p:cNvCxnSpPr>
            <p:nvPr/>
          </p:nvCxnSpPr>
          <p:spPr bwMode="auto">
            <a:xfrm flipH="1">
              <a:off x="7012678" y="4476092"/>
              <a:ext cx="4436" cy="1160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24" idx="5"/>
              <a:endCxn id="21" idx="2"/>
            </p:cNvCxnSpPr>
            <p:nvPr/>
          </p:nvCxnSpPr>
          <p:spPr bwMode="auto">
            <a:xfrm>
              <a:off x="7049052" y="4462863"/>
              <a:ext cx="60860" cy="76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a:stCxn id="21" idx="6"/>
              <a:endCxn id="27" idx="7"/>
            </p:cNvCxnSpPr>
            <p:nvPr/>
          </p:nvCxnSpPr>
          <p:spPr bwMode="auto">
            <a:xfrm>
              <a:off x="7200247" y="4539245"/>
              <a:ext cx="101118" cy="6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27" idx="0"/>
              <a:endCxn id="23" idx="5"/>
            </p:cNvCxnSpPr>
            <p:nvPr/>
          </p:nvCxnSpPr>
          <p:spPr bwMode="auto">
            <a:xfrm flipV="1">
              <a:off x="7317529" y="4443708"/>
              <a:ext cx="19061" cy="9526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椭圆 48"/>
            <p:cNvSpPr/>
            <p:nvPr/>
          </p:nvSpPr>
          <p:spPr bwMode="auto">
            <a:xfrm>
              <a:off x="7105337" y="4011611"/>
              <a:ext cx="45719" cy="45719"/>
            </a:xfrm>
            <a:prstGeom prst="ellipse">
              <a:avLst/>
            </a:prstGeom>
            <a:solidFill>
              <a:schemeClr val="bg1"/>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a:endParaRPr lang="zh-CN" altLang="en-US" sz="1100" dirty="0">
                <a:solidFill>
                  <a:prstClr val="black"/>
                </a:solidFill>
                <a:latin typeface="黑体" panose="02010609060101010101" pitchFamily="49" charset="-122"/>
                <a:ea typeface="黑体" panose="02010609060101010101" pitchFamily="49" charset="-122"/>
              </a:endParaRPr>
            </a:p>
          </p:txBody>
        </p:sp>
        <p:cxnSp>
          <p:nvCxnSpPr>
            <p:cNvPr id="50" name="直接箭头连接符 49"/>
            <p:cNvCxnSpPr>
              <a:stCxn id="9" idx="6"/>
            </p:cNvCxnSpPr>
            <p:nvPr/>
          </p:nvCxnSpPr>
          <p:spPr bwMode="auto">
            <a:xfrm>
              <a:off x="6875499" y="3693905"/>
              <a:ext cx="564326" cy="11055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a:stCxn id="49" idx="6"/>
              <a:endCxn id="18" idx="2"/>
            </p:cNvCxnSpPr>
            <p:nvPr/>
          </p:nvCxnSpPr>
          <p:spPr bwMode="auto">
            <a:xfrm flipV="1">
              <a:off x="7151056" y="3920159"/>
              <a:ext cx="190406" cy="11431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a:stCxn id="49" idx="5"/>
              <a:endCxn id="23" idx="0"/>
            </p:cNvCxnSpPr>
            <p:nvPr/>
          </p:nvCxnSpPr>
          <p:spPr bwMode="auto">
            <a:xfrm>
              <a:off x="7144361" y="4050635"/>
              <a:ext cx="160291" cy="31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52"/>
            <p:cNvCxnSpPr>
              <a:stCxn id="49" idx="3"/>
              <a:endCxn id="22" idx="0"/>
            </p:cNvCxnSpPr>
            <p:nvPr/>
          </p:nvCxnSpPr>
          <p:spPr bwMode="auto">
            <a:xfrm flipH="1">
              <a:off x="7102656" y="4050635"/>
              <a:ext cx="9376" cy="24366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a:stCxn id="22" idx="1"/>
              <a:endCxn id="12" idx="5"/>
            </p:cNvCxnSpPr>
            <p:nvPr/>
          </p:nvCxnSpPr>
          <p:spPr bwMode="auto">
            <a:xfrm flipH="1" flipV="1">
              <a:off x="6929957" y="4042432"/>
              <a:ext cx="140760" cy="265094"/>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stCxn id="12" idx="6"/>
              <a:endCxn id="49" idx="2"/>
            </p:cNvCxnSpPr>
            <p:nvPr/>
          </p:nvCxnSpPr>
          <p:spPr bwMode="auto">
            <a:xfrm>
              <a:off x="6943186" y="4010494"/>
              <a:ext cx="162151" cy="2397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a:stCxn id="49" idx="1"/>
              <a:endCxn id="11" idx="6"/>
            </p:cNvCxnSpPr>
            <p:nvPr/>
          </p:nvCxnSpPr>
          <p:spPr bwMode="auto">
            <a:xfrm flipH="1" flipV="1">
              <a:off x="6993656" y="3838407"/>
              <a:ext cx="118376" cy="179899"/>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圆角矩形 56"/>
          <p:cNvSpPr/>
          <p:nvPr/>
        </p:nvSpPr>
        <p:spPr bwMode="auto">
          <a:xfrm>
            <a:off x="9039052" y="5093151"/>
            <a:ext cx="2206729" cy="762785"/>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1" compatLnSpc="1"/>
          <a:lstStyle/>
          <a:p>
            <a:pPr marL="363855" lvl="1" indent="-363855" algn="ctr" defTabSz="1066800">
              <a:lnSpc>
                <a:spcPct val="90000"/>
              </a:lnSpc>
              <a:buClr>
                <a:srgbClr val="FF3300"/>
              </a:buClr>
              <a:defRPr/>
            </a:pPr>
            <a:r>
              <a:rPr lang="zh-CN" altLang="en-US" sz="2400" dirty="0">
                <a:solidFill>
                  <a:srgbClr val="002060"/>
                </a:solidFill>
                <a:latin typeface="黑体" panose="02010609060101010101" pitchFamily="49" charset="-122"/>
                <a:ea typeface="黑体" panose="02010609060101010101" pitchFamily="49" charset="-122"/>
                <a:cs typeface="Times New Roman" panose="02020603050405020304" pitchFamily="16" charset="0"/>
              </a:rPr>
              <a:t>知识图谱</a:t>
            </a:r>
            <a:endParaRPr lang="zh-CN" altLang="en-US" sz="2400" dirty="0">
              <a:solidFill>
                <a:srgbClr val="00206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58" name="圆角矩形 95"/>
          <p:cNvSpPr/>
          <p:nvPr/>
        </p:nvSpPr>
        <p:spPr bwMode="auto">
          <a:xfrm>
            <a:off x="3349662" y="6056613"/>
            <a:ext cx="1736777" cy="463100"/>
          </a:xfrm>
          <a:prstGeom prst="roundRect">
            <a:avLst>
              <a:gd name="adj" fmla="val 16667"/>
            </a:avLst>
          </a:prstGeom>
        </p:spPr>
        <p:style>
          <a:lnRef idx="1">
            <a:schemeClr val="accent2"/>
          </a:lnRef>
          <a:fillRef idx="3">
            <a:schemeClr val="accent2"/>
          </a:fillRef>
          <a:effectRef idx="2">
            <a:schemeClr val="accent2"/>
          </a:effectRef>
          <a:fontRef idx="minor">
            <a:schemeClr val="lt1"/>
          </a:fontRef>
        </p:style>
        <p:txBody>
          <a:bodyPr wrap="none" tIns="0" bIns="0" anchor="ctr"/>
          <a:lstStyle/>
          <a:p>
            <a:pPr algn="ctr">
              <a:buFont typeface="Arial" panose="020B0604020202020204" pitchFamily="34" charset="0"/>
              <a:buNone/>
            </a:pPr>
            <a:r>
              <a:rPr lang="zh-CN" altLang="en-US" sz="2000" b="1" dirty="0">
                <a:solidFill>
                  <a:prstClr val="white"/>
                </a:solidFill>
                <a:latin typeface="黑体" panose="02010609060101010101" pitchFamily="49" charset="-122"/>
                <a:ea typeface="黑体" panose="02010609060101010101" pitchFamily="49" charset="-122"/>
                <a:sym typeface="Times New Roman" panose="02020603050405020304" pitchFamily="16" charset="0"/>
              </a:rPr>
              <a:t>用规则教</a:t>
            </a:r>
            <a:endParaRPr lang="en-US" altLang="zh-CN" sz="2000" b="1" dirty="0">
              <a:solidFill>
                <a:prstClr val="white"/>
              </a:solidFill>
              <a:latin typeface="黑体" panose="02010609060101010101" pitchFamily="49" charset="-122"/>
              <a:ea typeface="黑体" panose="02010609060101010101" pitchFamily="49" charset="-122"/>
              <a:sym typeface="Times New Roman" panose="02020603050405020304" pitchFamily="16" charset="0"/>
            </a:endParaRPr>
          </a:p>
        </p:txBody>
      </p:sp>
      <p:sp>
        <p:nvSpPr>
          <p:cNvPr id="59" name="上箭头 58"/>
          <p:cNvSpPr/>
          <p:nvPr/>
        </p:nvSpPr>
        <p:spPr bwMode="auto">
          <a:xfrm>
            <a:off x="4061637" y="5603748"/>
            <a:ext cx="293896" cy="452865"/>
          </a:xfrm>
          <a:prstGeom prst="upArrow">
            <a:avLst>
              <a:gd name="adj1" fmla="val 34532"/>
              <a:gd name="adj2" fmla="val 50000"/>
            </a:avLst>
          </a:prstGeom>
          <a:solidFill>
            <a:srgbClr val="FF99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algn="ctr" fontAlgn="base">
              <a:spcBef>
                <a:spcPct val="0"/>
              </a:spcBef>
              <a:spcAft>
                <a:spcPct val="0"/>
              </a:spcAft>
            </a:pPr>
            <a:endParaRPr lang="zh-CN" altLang="en-US" sz="2400" b="1">
              <a:solidFill>
                <a:srgbClr val="000066"/>
              </a:solidFill>
              <a:latin typeface="黑体" panose="02010609060101010101" pitchFamily="49" charset="-122"/>
              <a:ea typeface="黑体" panose="02010609060101010101" pitchFamily="49" charset="-122"/>
            </a:endParaRPr>
          </a:p>
        </p:txBody>
      </p:sp>
      <p:sp>
        <p:nvSpPr>
          <p:cNvPr id="60" name="文本框 139"/>
          <p:cNvSpPr txBox="1"/>
          <p:nvPr/>
        </p:nvSpPr>
        <p:spPr>
          <a:xfrm>
            <a:off x="1653697" y="4904081"/>
            <a:ext cx="5109775" cy="655291"/>
          </a:xfrm>
          <a:prstGeom prst="roundRect">
            <a:avLst>
              <a:gd name="adj" fmla="val 12282"/>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zh-CN" altLang="en-US" sz="2800" spc="600" dirty="0">
                <a:solidFill>
                  <a:srgbClr val="002060"/>
                </a:solidFill>
                <a:latin typeface="黑体" panose="02010609060101010101" pitchFamily="49" charset="-122"/>
                <a:ea typeface="黑体" panose="02010609060101010101" pitchFamily="49" charset="-122"/>
              </a:rPr>
              <a:t>符号逻辑表示下的推理</a:t>
            </a:r>
            <a:endParaRPr lang="zh-CN" altLang="en-US" sz="2800" spc="600" dirty="0">
              <a:solidFill>
                <a:srgbClr val="002060"/>
              </a:solidFill>
              <a:latin typeface="黑体" panose="02010609060101010101" pitchFamily="49" charset="-122"/>
              <a:ea typeface="黑体" panose="02010609060101010101" pitchFamily="49" charset="-122"/>
            </a:endParaRPr>
          </a:p>
        </p:txBody>
      </p:sp>
      <p:sp>
        <p:nvSpPr>
          <p:cNvPr id="61" name="上箭头 60"/>
          <p:cNvSpPr/>
          <p:nvPr/>
        </p:nvSpPr>
        <p:spPr bwMode="auto">
          <a:xfrm rot="5400000">
            <a:off x="7852196" y="2855581"/>
            <a:ext cx="402397" cy="570737"/>
          </a:xfrm>
          <a:prstGeom prst="upArrow">
            <a:avLst/>
          </a:prstGeom>
          <a:solidFill>
            <a:srgbClr val="FF99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algn="ctr" fontAlgn="base">
              <a:spcBef>
                <a:spcPct val="0"/>
              </a:spcBef>
              <a:spcAft>
                <a:spcPct val="0"/>
              </a:spcAft>
            </a:pPr>
            <a:endParaRPr lang="zh-CN" altLang="en-US" sz="2400" b="1">
              <a:solidFill>
                <a:srgbClr val="000066"/>
              </a:solidFill>
              <a:latin typeface="黑体" panose="02010609060101010101" pitchFamily="49" charset="-122"/>
              <a:ea typeface="黑体" panose="02010609060101010101" pitchFamily="49" charset="-122"/>
            </a:endParaRPr>
          </a:p>
        </p:txBody>
      </p:sp>
      <p:pic>
        <p:nvPicPr>
          <p:cNvPr id="62" name="图片 61"/>
          <p:cNvPicPr>
            <a:picLocks noChangeAspect="1"/>
          </p:cNvPicPr>
          <p:nvPr/>
        </p:nvPicPr>
        <p:blipFill>
          <a:blip r:embed="rId1" cstate="print"/>
          <a:stretch>
            <a:fillRect/>
          </a:stretch>
        </p:blipFill>
        <p:spPr>
          <a:xfrm>
            <a:off x="924570" y="1665832"/>
            <a:ext cx="6773207" cy="3193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afterEffect">
                                  <p:stCondLst>
                                    <p:cond delay="0"/>
                                  </p:stCondLst>
                                  <p:childTnLst>
                                    <p:animScale>
                                      <p:cBhvr>
                                        <p:cTn id="6" dur="2500" fill="hold"/>
                                        <p:tgtEl>
                                          <p:spTgt spid="4"/>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animEffect transition="in" filter="fade">
                                      <p:cBhvr>
                                        <p:cTn id="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人工智能主流方法：符号主义人工智能</a:t>
            </a:r>
            <a:endParaRPr lang="zh-CN" altLang="en-US" dirty="0"/>
          </a:p>
        </p:txBody>
      </p:sp>
      <p:sp>
        <p:nvSpPr>
          <p:cNvPr id="3" name="内容占位符 2"/>
          <p:cNvSpPr>
            <a:spLocks noGrp="1"/>
          </p:cNvSpPr>
          <p:nvPr>
            <p:ph idx="1"/>
          </p:nvPr>
        </p:nvSpPr>
        <p:spPr/>
        <p:txBody>
          <a:bodyPr/>
          <a:lstStyle/>
          <a:p>
            <a:r>
              <a:rPr lang="zh-CN" altLang="en-US" dirty="0"/>
              <a:t>符号主义人工智能</a:t>
            </a:r>
            <a:r>
              <a:rPr lang="en-US" altLang="zh-CN" dirty="0"/>
              <a:t>(Symbolic AI)</a:t>
            </a:r>
            <a:r>
              <a:rPr lang="zh-CN" altLang="en-US" dirty="0"/>
              <a:t>为核心的逻辑推理</a:t>
            </a:r>
            <a:endParaRPr lang="zh-CN" altLang="en-US" dirty="0"/>
          </a:p>
        </p:txBody>
      </p:sp>
      <p:sp>
        <p:nvSpPr>
          <p:cNvPr id="4" name="矩形 3"/>
          <p:cNvSpPr/>
          <p:nvPr/>
        </p:nvSpPr>
        <p:spPr>
          <a:xfrm>
            <a:off x="655691" y="1463358"/>
            <a:ext cx="4003395" cy="523220"/>
          </a:xfrm>
          <a:prstGeom prst="rect">
            <a:avLst/>
          </a:prstGeom>
        </p:spPr>
        <p:txBody>
          <a:bodyPr wrap="square">
            <a:spAutoFit/>
          </a:bodyPr>
          <a:lstStyle/>
          <a:p>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IBM</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“沃森”</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的推理 </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矩形 4"/>
          <p:cNvSpPr/>
          <p:nvPr/>
        </p:nvSpPr>
        <p:spPr>
          <a:xfrm>
            <a:off x="655691" y="1969293"/>
            <a:ext cx="5258249" cy="4454233"/>
          </a:xfrm>
          <a:prstGeom prst="rect">
            <a:avLst/>
          </a:prstGeom>
        </p:spPr>
        <p:txBody>
          <a:bodyPr wrap="square">
            <a:spAutoFit/>
          </a:bodyPr>
          <a:lstStyle/>
          <a:p>
            <a:pPr algn="just">
              <a:lnSpc>
                <a:spcPct val="150000"/>
              </a:lnSpc>
            </a:pPr>
            <a:r>
              <a:rPr lang="zh-CN" altLang="zh-CN" sz="2400" b="1" dirty="0">
                <a:latin typeface="Times New Roman" panose="02020603050405020304" pitchFamily="16" charset="0"/>
                <a:ea typeface="黑体" panose="02010609060101010101" pitchFamily="49" charset="-122"/>
                <a:cs typeface="Times New Roman" panose="02020603050405020304" pitchFamily="16" charset="0"/>
              </a:rPr>
              <a:t>主持人问：</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Kathleen Kenyon</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's excavation of this city mentioned in </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Joshua</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showed the walls had been repaired 17 times.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Kathleen Kenyon</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对这个在《《圣经•约书亚记》》中提到的城市的发掘表明，该城的城墙曾被修复</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17</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次）</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just">
              <a:lnSpc>
                <a:spcPct val="150000"/>
              </a:lnSpc>
            </a:pPr>
            <a:r>
              <a:rPr lang="zh-CN" altLang="zh-CN" sz="2400" b="1" dirty="0">
                <a:latin typeface="Times New Roman" panose="02020603050405020304" pitchFamily="16" charset="0"/>
                <a:ea typeface="黑体" panose="02010609060101010101" pitchFamily="49" charset="-122"/>
                <a:cs typeface="Times New Roman" panose="02020603050405020304" pitchFamily="16" charset="0"/>
              </a:rPr>
              <a:t>沃森回答：</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What is Jericho?</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6" name="图片 5"/>
          <p:cNvPicPr/>
          <p:nvPr/>
        </p:nvPicPr>
        <p:blipFill>
          <a:blip r:embed="rId1"/>
          <a:stretch>
            <a:fillRect/>
          </a:stretch>
        </p:blipFill>
        <p:spPr>
          <a:xfrm>
            <a:off x="6487985" y="2908661"/>
            <a:ext cx="4249683" cy="2683527"/>
          </a:xfrm>
          <a:prstGeom prst="rect">
            <a:avLst/>
          </a:prstGeom>
        </p:spPr>
      </p:pic>
      <p:sp>
        <p:nvSpPr>
          <p:cNvPr id="7" name="矩形 6"/>
          <p:cNvSpPr/>
          <p:nvPr/>
        </p:nvSpPr>
        <p:spPr>
          <a:xfrm>
            <a:off x="5167112" y="5715470"/>
            <a:ext cx="6293368" cy="830997"/>
          </a:xfrm>
          <a:prstGeom prst="rect">
            <a:avLst/>
          </a:prstGeom>
        </p:spPr>
        <p:txBody>
          <a:bodyPr wrap="square">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答案排序：</a:t>
            </a:r>
            <a:r>
              <a:rPr lang="zh-CN"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耶利哥（</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Jericho</a:t>
            </a:r>
            <a:r>
              <a:rPr lang="zh-CN"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97%</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、耶路撒冷（</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Jerusalem</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42%</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、拉吉（</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Lachish</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右箭头 12"/>
          <p:cNvSpPr/>
          <p:nvPr/>
        </p:nvSpPr>
        <p:spPr>
          <a:xfrm>
            <a:off x="6278061" y="2124188"/>
            <a:ext cx="574045" cy="419725"/>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852106" y="1516474"/>
            <a:ext cx="3885563" cy="1569660"/>
          </a:xfrm>
          <a:prstGeom prst="rect">
            <a:avLst/>
          </a:prstGeom>
        </p:spPr>
        <p:txBody>
          <a:bodyPr wrap="square">
            <a:spAutoFit/>
          </a:bodyPr>
          <a:lstStyle/>
          <a:p>
            <a:pPr marL="285750"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Kathleen </a:t>
            </a:r>
            <a:endParaRPr lang="en-US" altLang="zh-CN" sz="2400" dirty="0">
              <a:latin typeface="Times New Roman" panose="02020603050405020304" pitchFamily="16" charset="0"/>
              <a:cs typeface="Times New Roman" panose="02020603050405020304" pitchFamily="16" charset="0"/>
            </a:endParaRPr>
          </a:p>
          <a:p>
            <a:pPr marL="285750"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Kenyon </a:t>
            </a:r>
            <a:endParaRPr lang="en-US" altLang="zh-CN" sz="2400" dirty="0">
              <a:latin typeface="Times New Roman" panose="02020603050405020304" pitchFamily="16" charset="0"/>
              <a:cs typeface="Times New Roman" panose="02020603050405020304" pitchFamily="16" charset="0"/>
            </a:endParaRPr>
          </a:p>
          <a:p>
            <a:pPr marL="285750"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Kathleen Kenyon </a:t>
            </a:r>
            <a:endParaRPr lang="en-US" altLang="zh-CN" sz="2400" dirty="0">
              <a:latin typeface="Times New Roman" panose="02020603050405020304" pitchFamily="16" charset="0"/>
              <a:cs typeface="Times New Roman" panose="02020603050405020304" pitchFamily="16" charset="0"/>
            </a:endParaRPr>
          </a:p>
          <a:p>
            <a:pPr marL="285750"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Joshua</a:t>
            </a:r>
            <a:endParaRPr lang="zh-CN" altLang="en-US" sz="2400"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人工智能主流方法：联结主义（数据驱动的学习）</a:t>
            </a:r>
            <a:endParaRPr lang="zh-CN" altLang="en-US" dirty="0"/>
          </a:p>
        </p:txBody>
      </p:sp>
      <p:sp>
        <p:nvSpPr>
          <p:cNvPr id="3" name="内容占位符 2"/>
          <p:cNvSpPr>
            <a:spLocks noGrp="1"/>
          </p:cNvSpPr>
          <p:nvPr>
            <p:ph idx="1"/>
          </p:nvPr>
        </p:nvSpPr>
        <p:spPr/>
        <p:txBody>
          <a:bodyPr/>
          <a:lstStyle/>
          <a:p>
            <a:r>
              <a:rPr lang="en-US" altLang="zh-CN" dirty="0"/>
              <a:t>Neurons that fire together, wire together (Donald Hebb)</a:t>
            </a:r>
            <a:endParaRPr lang="en-US" altLang="zh-CN" dirty="0"/>
          </a:p>
          <a:p>
            <a:endParaRPr lang="zh-CN" altLang="en-US" dirty="0"/>
          </a:p>
        </p:txBody>
      </p:sp>
      <p:sp>
        <p:nvSpPr>
          <p:cNvPr id="4" name="圆角矩形 95"/>
          <p:cNvSpPr/>
          <p:nvPr/>
        </p:nvSpPr>
        <p:spPr bwMode="auto">
          <a:xfrm>
            <a:off x="1678358" y="5659130"/>
            <a:ext cx="1910522" cy="638414"/>
          </a:xfrm>
          <a:prstGeom prst="roundRect">
            <a:avLst>
              <a:gd name="adj" fmla="val 16667"/>
            </a:avLst>
          </a:prstGeom>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000" b="1" dirty="0">
                <a:solidFill>
                  <a:prstClr val="white"/>
                </a:solidFill>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rPr>
              <a:t>用大数据学</a:t>
            </a:r>
            <a:endParaRPr lang="en-US" altLang="zh-CN" sz="2000" b="1" dirty="0">
              <a:solidFill>
                <a:prstClr val="white"/>
              </a:solidFill>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endParaRPr>
          </a:p>
          <a:p>
            <a:pPr algn="ctr">
              <a:buFont typeface="Arial" panose="020B0604020202020204" pitchFamily="34" charset="0"/>
              <a:buNone/>
              <a:defRPr/>
            </a:pPr>
            <a:r>
              <a:rPr lang="zh-CN" altLang="en-US" sz="2000" b="1" dirty="0">
                <a:solidFill>
                  <a:prstClr val="white"/>
                </a:solidFill>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rPr>
              <a:t>（有监督）</a:t>
            </a:r>
            <a:endParaRPr lang="en-US" altLang="zh-CN" sz="2000" b="1" dirty="0">
              <a:solidFill>
                <a:prstClr val="white"/>
              </a:solidFill>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endParaRPr>
          </a:p>
        </p:txBody>
      </p:sp>
      <p:sp>
        <p:nvSpPr>
          <p:cNvPr id="5" name="上箭头 5"/>
          <p:cNvSpPr/>
          <p:nvPr/>
        </p:nvSpPr>
        <p:spPr bwMode="auto">
          <a:xfrm>
            <a:off x="2502383" y="5068559"/>
            <a:ext cx="275021" cy="528638"/>
          </a:xfrm>
          <a:prstGeom prst="upArrow">
            <a:avLst/>
          </a:prstGeom>
          <a:solidFill>
            <a:srgbClr val="FF99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algn="ctr" fontAlgn="base">
              <a:spcBef>
                <a:spcPct val="0"/>
              </a:spcBef>
              <a:spcAft>
                <a:spcPct val="0"/>
              </a:spcAft>
            </a:pPr>
            <a:endParaRPr lang="zh-CN" altLang="en-US" sz="2400" b="1">
              <a:solidFill>
                <a:srgbClr val="000066"/>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文本框 139"/>
          <p:cNvSpPr txBox="1"/>
          <p:nvPr/>
        </p:nvSpPr>
        <p:spPr>
          <a:xfrm>
            <a:off x="1232601" y="4116308"/>
            <a:ext cx="2911557" cy="912117"/>
          </a:xfrm>
          <a:prstGeom prst="roundRect">
            <a:avLst>
              <a:gd name="adj" fmla="val 12282"/>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zh-CN" altLang="en-US" sz="2000" spc="600" dirty="0">
                <a:solidFill>
                  <a:srgbClr val="002060"/>
                </a:solidFill>
                <a:latin typeface="Times New Roman" panose="02020603050405020304" pitchFamily="16" charset="0"/>
                <a:ea typeface="黑体" panose="02010609060101010101" pitchFamily="49" charset="-122"/>
                <a:cs typeface="Times New Roman" panose="02020603050405020304" pitchFamily="16" charset="0"/>
              </a:rPr>
              <a:t>挖掘数据所蕴含的内在模式</a:t>
            </a:r>
            <a:endParaRPr lang="zh-CN" altLang="en-US" sz="2000" spc="600" dirty="0">
              <a:solidFill>
                <a:srgbClr val="002060"/>
              </a:soli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7" name="Picture 6"/>
          <p:cNvPicPr>
            <a:picLocks noChangeAspect="1" noChangeArrowheads="1"/>
          </p:cNvPicPr>
          <p:nvPr/>
        </p:nvPicPr>
        <p:blipFill>
          <a:blip r:embed="rId1" cstate="print"/>
          <a:srcRect/>
          <a:stretch>
            <a:fillRect/>
          </a:stretch>
        </p:blipFill>
        <p:spPr bwMode="auto">
          <a:xfrm>
            <a:off x="1316357" y="1907738"/>
            <a:ext cx="2647074" cy="1904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右箭头 8"/>
          <p:cNvSpPr/>
          <p:nvPr/>
        </p:nvSpPr>
        <p:spPr>
          <a:xfrm>
            <a:off x="4231907" y="2726732"/>
            <a:ext cx="484212" cy="266127"/>
          </a:xfrm>
          <a:prstGeom prs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矩形 8"/>
          <p:cNvSpPr/>
          <p:nvPr/>
        </p:nvSpPr>
        <p:spPr>
          <a:xfrm>
            <a:off x="6072094" y="5332878"/>
            <a:ext cx="4441548" cy="461665"/>
          </a:xfrm>
          <a:prstGeom prst="rect">
            <a:avLst/>
          </a:prstGeom>
        </p:spPr>
        <p:txBody>
          <a:bodyPr wrap="square">
            <a:spAutoFit/>
          </a:bodyPr>
          <a:lstStyle/>
          <a:p>
            <a:pPr algn="ctr"/>
            <a:r>
              <a:rPr lang="zh-CN" altLang="en-US" sz="24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机器挖掘得到的视觉模式</a:t>
            </a:r>
            <a:endParaRPr lang="zh-CN" altLang="en-US" sz="24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1148" y="1621204"/>
            <a:ext cx="6382051" cy="361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重要提示</a:t>
            </a:r>
            <a:endParaRPr lang="zh-CN" altLang="en-US" dirty="0"/>
          </a:p>
        </p:txBody>
      </p:sp>
      <p:sp>
        <p:nvSpPr>
          <p:cNvPr id="3" name="内容占位符 2"/>
          <p:cNvSpPr>
            <a:spLocks noGrp="1"/>
          </p:cNvSpPr>
          <p:nvPr>
            <p:ph idx="1"/>
          </p:nvPr>
        </p:nvSpPr>
        <p:spPr/>
        <p:txBody>
          <a:bodyPr/>
          <a:lstStyle/>
          <a:p>
            <a:r>
              <a:rPr lang="zh-CN" altLang="en-US" b="0" dirty="0"/>
              <a:t>我们计划采用浙大的在线平台及算力（</a:t>
            </a:r>
            <a:r>
              <a:rPr lang="en-US" altLang="zh-CN" b="0" dirty="0">
                <a:hlinkClick r:id="rId1"/>
              </a:rPr>
              <a:t>https://mo.zju.edu.cn/</a:t>
            </a:r>
            <a:r>
              <a:rPr lang="zh-CN" altLang="en-US" b="0" dirty="0"/>
              <a:t>  ）进行课程实验，请各位同学提前注册以便统一赠送免费机时。</a:t>
            </a:r>
            <a:endParaRPr lang="zh-CN" altLang="en-US" dirty="0"/>
          </a:p>
        </p:txBody>
      </p:sp>
      <p:pic>
        <p:nvPicPr>
          <p:cNvPr id="5" name="图片 4"/>
          <p:cNvPicPr>
            <a:picLocks noChangeAspect="1"/>
          </p:cNvPicPr>
          <p:nvPr/>
        </p:nvPicPr>
        <p:blipFill>
          <a:blip r:embed="rId2"/>
          <a:stretch>
            <a:fillRect/>
          </a:stretch>
        </p:blipFill>
        <p:spPr>
          <a:xfrm>
            <a:off x="6181949" y="2251954"/>
            <a:ext cx="4749139" cy="3860453"/>
          </a:xfrm>
          <a:prstGeom prst="rect">
            <a:avLst/>
          </a:prstGeom>
        </p:spPr>
      </p:pic>
      <p:pic>
        <p:nvPicPr>
          <p:cNvPr id="6" name="图片 5"/>
          <p:cNvPicPr>
            <a:picLocks noChangeAspect="1"/>
          </p:cNvPicPr>
          <p:nvPr/>
        </p:nvPicPr>
        <p:blipFill>
          <a:blip r:embed="rId3"/>
          <a:stretch>
            <a:fillRect/>
          </a:stretch>
        </p:blipFill>
        <p:spPr>
          <a:xfrm>
            <a:off x="1642699" y="2251954"/>
            <a:ext cx="3952875" cy="3819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人工智能主流方法：联结主义（数据驱动的学习）</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pic>
        <p:nvPicPr>
          <p:cNvPr id="11"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79390" y="1748438"/>
            <a:ext cx="2999410" cy="2336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组合 11"/>
          <p:cNvGrpSpPr/>
          <p:nvPr/>
        </p:nvGrpSpPr>
        <p:grpSpPr>
          <a:xfrm>
            <a:off x="5109624" y="1814339"/>
            <a:ext cx="3269766" cy="2321464"/>
            <a:chOff x="5812124" y="655966"/>
            <a:chExt cx="5987177" cy="4047191"/>
          </a:xfrm>
        </p:grpSpPr>
        <p:pic>
          <p:nvPicPr>
            <p:cNvPr id="13" name="Picture 2" descr="https://static01.nyt.com/images/2016/07/01/business/inside-tesla-accident-1467416244323/inside-tesla-accident-1467416244323-master49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124" y="655966"/>
              <a:ext cx="5987177" cy="399145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7879016" y="4340749"/>
              <a:ext cx="2466168" cy="362408"/>
            </a:xfrm>
            <a:prstGeom prst="rect">
              <a:avLst/>
            </a:prstGeom>
          </p:spPr>
          <p:txBody>
            <a:bodyPr wrap="none">
              <a:spAutoFit/>
            </a:bodyPr>
            <a:lstStyle/>
            <a:p>
              <a:r>
                <a:rPr lang="en-US" altLang="zh-CN" sz="750" dirty="0">
                  <a:solidFill>
                    <a:srgbClr val="000000"/>
                  </a:solidFill>
                  <a:latin typeface="Times New Roman" panose="02020603050405020304" pitchFamily="16" charset="0"/>
                  <a:ea typeface="黑体" panose="02010609060101010101" pitchFamily="49" charset="-122"/>
                  <a:cs typeface="Times New Roman" panose="02020603050405020304" pitchFamily="16" charset="0"/>
                </a:rPr>
                <a:t>Source: The New York Times</a:t>
              </a:r>
              <a:endParaRPr lang="zh-CN" altLang="en-US" sz="75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15" name="矩形 14"/>
          <p:cNvSpPr/>
          <p:nvPr/>
        </p:nvSpPr>
        <p:spPr>
          <a:xfrm>
            <a:off x="6744507" y="4228083"/>
            <a:ext cx="3859970" cy="954107"/>
          </a:xfrm>
          <a:prstGeom prst="rect">
            <a:avLst/>
          </a:prstGeom>
        </p:spPr>
        <p:txBody>
          <a:bodyPr wrap="square">
            <a:spAutoFit/>
          </a:bodyPr>
          <a:lstStyle/>
          <a:p>
            <a:pPr algn="ctr"/>
            <a:r>
              <a:rPr lang="zh-CN" altLang="en-US"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特斯拉第一次车毁人亡</a:t>
            </a:r>
            <a:r>
              <a:rPr lang="en-US" altLang="zh-CN"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(2016.5.7)</a:t>
            </a:r>
            <a:endParaRPr lang="zh-CN" altLang="en-US"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矩形 15"/>
          <p:cNvSpPr/>
          <p:nvPr/>
        </p:nvSpPr>
        <p:spPr>
          <a:xfrm>
            <a:off x="556332" y="4827626"/>
            <a:ext cx="4182350" cy="830997"/>
          </a:xfrm>
          <a:prstGeom prst="rect">
            <a:avLst/>
          </a:prstGeom>
        </p:spPr>
        <p:txBody>
          <a:bodyPr wrap="square">
            <a:spAutoFit/>
          </a:bodyPr>
          <a:lstStyle/>
          <a:p>
            <a:pPr algn="ctr"/>
            <a:r>
              <a:rPr lang="zh-CN" altLang="en-US" sz="24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多少台机器机可识别一只猫</a:t>
            </a:r>
            <a:r>
              <a:rPr lang="en-US" altLang="zh-CN" sz="24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(2012.6)</a:t>
            </a:r>
            <a:endParaRPr lang="zh-CN" altLang="en-US" sz="24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40" y="1543402"/>
            <a:ext cx="3907835" cy="587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32" y="2109496"/>
            <a:ext cx="3897490" cy="2662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64" y="1002006"/>
            <a:ext cx="3090909" cy="599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人工智能主流方法：联结主义（数据驱动的学习）</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pic>
        <p:nvPicPr>
          <p:cNvPr id="2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209" y="1293297"/>
            <a:ext cx="4214802" cy="4271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7" descr="谷歌照片应用误把黑人标记成“大猩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772" y="1164878"/>
            <a:ext cx="6049432" cy="4528243"/>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2068290" y="5884576"/>
            <a:ext cx="8449866" cy="584775"/>
          </a:xfrm>
          <a:prstGeom prst="rect">
            <a:avLst/>
          </a:prstGeom>
        </p:spPr>
        <p:txBody>
          <a:bodyPr wrap="square">
            <a:spAutoFit/>
          </a:bodyPr>
          <a:lstStyle/>
          <a:p>
            <a:pPr algn="ctr"/>
            <a:r>
              <a:rPr lang="zh-CN" altLang="en-US" sz="32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谷歌公司的图像标注系统 </a:t>
            </a:r>
            <a:r>
              <a:rPr lang="en-US" altLang="zh-CN" sz="32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(2016.6)</a:t>
            </a:r>
            <a:endParaRPr lang="zh-CN" altLang="en-US" sz="32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人工智能主流方法：行为主义（从经验中学习）</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圆角矩形 95"/>
          <p:cNvSpPr/>
          <p:nvPr/>
        </p:nvSpPr>
        <p:spPr bwMode="auto">
          <a:xfrm>
            <a:off x="1398006" y="4924196"/>
            <a:ext cx="3946300" cy="1252768"/>
          </a:xfrm>
          <a:prstGeom prst="roundRect">
            <a:avLst>
              <a:gd name="adj" fmla="val 16667"/>
            </a:avLst>
          </a:prstGeom>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3200" b="1" dirty="0">
                <a:solidFill>
                  <a:prstClr val="white"/>
                </a:solidFill>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rPr>
              <a:t>用问题引导</a:t>
            </a:r>
            <a:endParaRPr lang="en-US" altLang="zh-CN" sz="3200" b="1" dirty="0">
              <a:solidFill>
                <a:prstClr val="white"/>
              </a:solidFill>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endParaRPr>
          </a:p>
          <a:p>
            <a:pPr algn="ctr">
              <a:buFont typeface="Arial" panose="020B0604020202020204" pitchFamily="34" charset="0"/>
              <a:buNone/>
              <a:defRPr/>
            </a:pPr>
            <a:r>
              <a:rPr lang="zh-CN" altLang="en-US" sz="3200" b="1" dirty="0">
                <a:solidFill>
                  <a:prstClr val="white"/>
                </a:solidFill>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rPr>
              <a:t>（反馈牵引）</a:t>
            </a:r>
            <a:endParaRPr lang="en-US" altLang="zh-CN" sz="3200" b="1" dirty="0">
              <a:solidFill>
                <a:prstClr val="white"/>
              </a:solidFill>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endParaRPr>
          </a:p>
        </p:txBody>
      </p:sp>
      <p:sp>
        <p:nvSpPr>
          <p:cNvPr id="5" name="上箭头 4"/>
          <p:cNvSpPr/>
          <p:nvPr/>
        </p:nvSpPr>
        <p:spPr bwMode="auto">
          <a:xfrm>
            <a:off x="3341898" y="4262978"/>
            <a:ext cx="260883" cy="539977"/>
          </a:xfrm>
          <a:prstGeom prst="upArrow">
            <a:avLst/>
          </a:prstGeom>
          <a:solidFill>
            <a:srgbClr val="FF99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algn="ctr" fontAlgn="base">
              <a:spcBef>
                <a:spcPct val="0"/>
              </a:spcBef>
              <a:spcAft>
                <a:spcPct val="0"/>
              </a:spcAft>
            </a:pPr>
            <a:endParaRPr lang="zh-CN" altLang="en-US" sz="2400" b="1">
              <a:solidFill>
                <a:srgbClr val="000066"/>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文本框 139"/>
          <p:cNvSpPr txBox="1"/>
          <p:nvPr/>
        </p:nvSpPr>
        <p:spPr>
          <a:xfrm>
            <a:off x="1685891" y="3636828"/>
            <a:ext cx="3946300" cy="539977"/>
          </a:xfrm>
          <a:prstGeom prst="roundRect">
            <a:avLst>
              <a:gd name="adj" fmla="val 12282"/>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zh-CN" altLang="en-US" sz="2400" spc="600" dirty="0">
                <a:solidFill>
                  <a:srgbClr val="002060"/>
                </a:solidFill>
                <a:latin typeface="Times New Roman" panose="02020603050405020304" pitchFamily="16" charset="0"/>
                <a:ea typeface="黑体" panose="02010609060101010101" pitchFamily="49" charset="-122"/>
                <a:cs typeface="Times New Roman" panose="02020603050405020304" pitchFamily="16" charset="0"/>
              </a:rPr>
              <a:t>从经验中的策略学习</a:t>
            </a:r>
            <a:endParaRPr lang="zh-CN" altLang="en-US" sz="2400" spc="600" dirty="0">
              <a:solidFill>
                <a:srgbClr val="002060"/>
              </a:soli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7" name="Picture 2" descr="Diagram explaining the Reinforcement Learning model"/>
          <p:cNvPicPr>
            <a:picLocks noChangeAspect="1" noChangeArrowheads="1"/>
          </p:cNvPicPr>
          <p:nvPr/>
        </p:nvPicPr>
        <p:blipFill>
          <a:blip r:embed="rId1"/>
          <a:srcRect/>
          <a:stretch>
            <a:fillRect/>
          </a:stretch>
        </p:blipFill>
        <p:spPr bwMode="auto">
          <a:xfrm>
            <a:off x="1190846" y="789710"/>
            <a:ext cx="4562989" cy="271502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7349264" y="4262978"/>
            <a:ext cx="3729862" cy="1569660"/>
          </a:xfrm>
          <a:prstGeom prst="rect">
            <a:avLst/>
          </a:prstGeom>
        </p:spPr>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如果有一个人能够寻找到加西亚将军的话，他就是罗文</a:t>
            </a:r>
            <a:endParaRPr lang="zh-CN" altLang="en-US" sz="3200" dirty="0">
              <a:latin typeface="微软雅黑" panose="020B0503020204020204" pitchFamily="34" charset="-122"/>
              <a:ea typeface="微软雅黑" panose="020B0503020204020204" pitchFamily="34" charset="-122"/>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653" y="1419362"/>
            <a:ext cx="2583456" cy="2715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人工智能主流方法：行为主义（从经验中学习）</a:t>
            </a:r>
            <a:endParaRPr lang="zh-CN" altLang="en-US" dirty="0"/>
          </a:p>
        </p:txBody>
      </p:sp>
      <p:pic>
        <p:nvPicPr>
          <p:cNvPr id="7" name="内容占位符 6"/>
          <p:cNvPicPr>
            <a:picLocks noGrp="1" noChangeAspect="1"/>
          </p:cNvPicPr>
          <p:nvPr>
            <p:ph idx="1"/>
          </p:nvPr>
        </p:nvPicPr>
        <p:blipFill>
          <a:blip r:embed="rId1"/>
          <a:stretch>
            <a:fillRect/>
          </a:stretch>
        </p:blipFill>
        <p:spPr>
          <a:xfrm>
            <a:off x="6191223" y="2344640"/>
            <a:ext cx="5476883" cy="2779933"/>
          </a:xfrm>
          <a:prstGeom prst="rect">
            <a:avLst/>
          </a:prstGeom>
        </p:spPr>
      </p:pic>
      <p:pic>
        <p:nvPicPr>
          <p:cNvPr id="8" name="图片 7"/>
          <p:cNvPicPr>
            <a:picLocks noChangeAspect="1"/>
          </p:cNvPicPr>
          <p:nvPr/>
        </p:nvPicPr>
        <p:blipFill>
          <a:blip r:embed="rId2"/>
          <a:stretch>
            <a:fillRect/>
          </a:stretch>
        </p:blipFill>
        <p:spPr>
          <a:xfrm>
            <a:off x="639668" y="924481"/>
            <a:ext cx="5456331" cy="2767594"/>
          </a:xfrm>
          <a:prstGeom prst="rect">
            <a:avLst/>
          </a:prstGeom>
        </p:spPr>
      </p:pic>
      <p:pic>
        <p:nvPicPr>
          <p:cNvPr id="9" name="图片 8"/>
          <p:cNvPicPr>
            <a:picLocks noChangeAspect="1"/>
          </p:cNvPicPr>
          <p:nvPr/>
        </p:nvPicPr>
        <p:blipFill>
          <a:blip r:embed="rId3"/>
          <a:stretch>
            <a:fillRect/>
          </a:stretch>
        </p:blipFill>
        <p:spPr>
          <a:xfrm>
            <a:off x="639668" y="3769714"/>
            <a:ext cx="5456332" cy="24600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人工智能三种主流方法区别</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graphicFrame>
        <p:nvGraphicFramePr>
          <p:cNvPr id="6" name="表格 5"/>
          <p:cNvGraphicFramePr>
            <a:graphicFrameLocks noGrp="1"/>
          </p:cNvGraphicFramePr>
          <p:nvPr/>
        </p:nvGraphicFramePr>
        <p:xfrm>
          <a:off x="736609" y="994375"/>
          <a:ext cx="10718781" cy="3840480"/>
        </p:xfrm>
        <a:graphic>
          <a:graphicData uri="http://schemas.openxmlformats.org/drawingml/2006/table">
            <a:tbl>
              <a:tblPr firstRow="1" bandRow="1">
                <a:tableStyleId>{7DF18680-E054-41AD-8BC1-D1AEF772440D}</a:tableStyleId>
              </a:tblPr>
              <a:tblGrid>
                <a:gridCol w="2818789"/>
                <a:gridCol w="3487479"/>
                <a:gridCol w="4412513"/>
              </a:tblGrid>
              <a:tr h="457200">
                <a:tc>
                  <a:txBody>
                    <a:bodyPr/>
                    <a:lstStyle/>
                    <a:p>
                      <a:pPr algn="ctr"/>
                      <a:r>
                        <a:rPr lang="zh-CN" altLang="en-US" sz="2800" kern="1200" dirty="0">
                          <a:latin typeface="+mn-ea"/>
                          <a:ea typeface="+mn-ea"/>
                        </a:rPr>
                        <a:t>学习模式</a:t>
                      </a:r>
                      <a:endParaRPr lang="zh-CN" altLang="en-US" sz="2800" b="0" kern="1200" dirty="0">
                        <a:solidFill>
                          <a:schemeClr val="dk1"/>
                        </a:solidFill>
                        <a:latin typeface="+mn-ea"/>
                        <a:ea typeface="+mn-ea"/>
                        <a:cs typeface="+mn-cs"/>
                      </a:endParaRPr>
                    </a:p>
                  </a:txBody>
                  <a:tcPr anchor="ctr"/>
                </a:tc>
                <a:tc>
                  <a:txBody>
                    <a:bodyPr/>
                    <a:lstStyle/>
                    <a:p>
                      <a:pPr algn="ctr"/>
                      <a:r>
                        <a:rPr lang="zh-CN" altLang="en-US" sz="2800" kern="1200" dirty="0">
                          <a:latin typeface="+mn-ea"/>
                          <a:ea typeface="+mn-ea"/>
                        </a:rPr>
                        <a:t>优势</a:t>
                      </a:r>
                      <a:endParaRPr lang="zh-CN" altLang="en-US" sz="2800" b="0" kern="1200" dirty="0">
                        <a:solidFill>
                          <a:schemeClr val="dk1"/>
                        </a:solidFill>
                        <a:latin typeface="+mn-ea"/>
                        <a:ea typeface="+mn-ea"/>
                        <a:cs typeface="+mn-cs"/>
                      </a:endParaRPr>
                    </a:p>
                  </a:txBody>
                  <a:tcPr anchor="ctr"/>
                </a:tc>
                <a:tc>
                  <a:txBody>
                    <a:bodyPr/>
                    <a:lstStyle/>
                    <a:p>
                      <a:pPr algn="ctr"/>
                      <a:r>
                        <a:rPr lang="zh-CN" altLang="en-US" sz="2800" kern="1200" dirty="0">
                          <a:latin typeface="+mn-ea"/>
                          <a:ea typeface="+mn-ea"/>
                        </a:rPr>
                        <a:t>不足</a:t>
                      </a:r>
                      <a:endParaRPr lang="zh-CN" altLang="en-US" sz="2800" b="0" kern="1200" dirty="0">
                        <a:solidFill>
                          <a:schemeClr val="dk1"/>
                        </a:solidFill>
                        <a:latin typeface="+mn-ea"/>
                        <a:ea typeface="+mn-ea"/>
                        <a:cs typeface="+mn-cs"/>
                      </a:endParaRPr>
                    </a:p>
                  </a:txBody>
                  <a:tcPr anchor="ctr"/>
                </a:tc>
              </a:tr>
              <a:tr h="1188720">
                <a:tc>
                  <a:txBody>
                    <a:bodyPr/>
                    <a:lstStyle/>
                    <a:p>
                      <a:pPr algn="ctr"/>
                      <a:r>
                        <a:rPr lang="zh-CN" altLang="en-US" sz="2800" dirty="0">
                          <a:latin typeface="黑体" panose="02010609060101010101" pitchFamily="49" charset="-122"/>
                          <a:ea typeface="黑体" panose="02010609060101010101" pitchFamily="49" charset="-122"/>
                        </a:rPr>
                        <a:t>符号主义</a:t>
                      </a:r>
                      <a:endParaRPr lang="en-US" altLang="zh-CN" sz="2800" dirty="0">
                        <a:latin typeface="黑体" panose="02010609060101010101" pitchFamily="49" charset="-122"/>
                        <a:ea typeface="黑体" panose="02010609060101010101" pitchFamily="49" charset="-122"/>
                      </a:endParaRPr>
                    </a:p>
                    <a:p>
                      <a:pPr algn="ct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用规则教</a:t>
                      </a: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dirty="0">
                          <a:latin typeface="黑体" panose="02010609060101010101" pitchFamily="49" charset="-122"/>
                          <a:ea typeface="黑体" panose="02010609060101010101" pitchFamily="49" charset="-122"/>
                          <a:sym typeface="Times New Roman" panose="02020603050405020304" pitchFamily="16" charset="0"/>
                        </a:rPr>
                        <a:t>与人类逻辑推理相似，解释性强</a:t>
                      </a:r>
                      <a:endParaRPr kumimoji="1" lang="en-US" altLang="zh-CN" sz="2800" dirty="0">
                        <a:latin typeface="黑体" panose="02010609060101010101" pitchFamily="49" charset="-122"/>
                        <a:ea typeface="黑体" panose="02010609060101010101" pitchFamily="49" charset="-122"/>
                        <a:sym typeface="Times New Roman" panose="02020603050405020304" pitchFamily="16" charset="0"/>
                      </a:endParaRPr>
                    </a:p>
                  </a:txBody>
                  <a:tcPr anchor="ctr"/>
                </a:tc>
                <a:tc>
                  <a:txBody>
                    <a:bodyPr/>
                    <a:lstStyle/>
                    <a:p>
                      <a:pPr algn="ctr"/>
                      <a:r>
                        <a:rPr lang="zh-CN" altLang="en-US" sz="2800" dirty="0">
                          <a:latin typeface="黑体" panose="02010609060101010101" pitchFamily="49" charset="-122"/>
                          <a:ea typeface="黑体" panose="02010609060101010101" pitchFamily="49" charset="-122"/>
                          <a:sym typeface="Times New Roman" panose="02020603050405020304" pitchFamily="16" charset="0"/>
                        </a:rPr>
                        <a:t>难以构建完备的知识规则库</a:t>
                      </a:r>
                      <a:endParaRPr lang="zh-CN" altLang="en-US" sz="2800" dirty="0">
                        <a:latin typeface="黑体" panose="02010609060101010101" pitchFamily="49" charset="-122"/>
                        <a:ea typeface="黑体" panose="02010609060101010101" pitchFamily="49" charset="-122"/>
                      </a:endParaRPr>
                    </a:p>
                  </a:txBody>
                  <a:tcPr anchor="ctr"/>
                </a:tc>
              </a:tr>
              <a:tr h="1188720">
                <a:tc>
                  <a:txBody>
                    <a:bodyPr/>
                    <a:lstStyle/>
                    <a:p>
                      <a:pPr algn="ctr"/>
                      <a:r>
                        <a:rPr lang="zh-CN" altLang="en-US" sz="2800" dirty="0">
                          <a:latin typeface="黑体" panose="02010609060101010101" pitchFamily="49" charset="-122"/>
                          <a:ea typeface="黑体" panose="02010609060101010101" pitchFamily="49" charset="-122"/>
                        </a:rPr>
                        <a:t>联结主义</a:t>
                      </a:r>
                      <a:endParaRPr lang="en-US" altLang="zh-CN" sz="2800" dirty="0">
                        <a:latin typeface="黑体" panose="02010609060101010101" pitchFamily="49" charset="-122"/>
                        <a:ea typeface="黑体" panose="02010609060101010101" pitchFamily="49" charset="-122"/>
                      </a:endParaRPr>
                    </a:p>
                    <a:p>
                      <a:pPr algn="ct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用数据学</a:t>
                      </a: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txBody>
                  <a:tcPr anchor="ctr"/>
                </a:tc>
                <a:tc>
                  <a:txBody>
                    <a:bodyPr/>
                    <a:lstStyle/>
                    <a:p>
                      <a:pPr algn="ctr"/>
                      <a:r>
                        <a:rPr lang="zh-CN" altLang="en-US" sz="2800" dirty="0">
                          <a:latin typeface="黑体" panose="02010609060101010101" pitchFamily="49" charset="-122"/>
                          <a:ea typeface="黑体" panose="02010609060101010101" pitchFamily="49" charset="-122"/>
                        </a:rPr>
                        <a:t>直接从数据中学</a:t>
                      </a:r>
                      <a:endParaRPr lang="zh-CN" altLang="en-US" sz="2800" dirty="0">
                        <a:latin typeface="黑体" panose="02010609060101010101" pitchFamily="49" charset="-122"/>
                        <a:ea typeface="黑体" panose="02010609060101010101" pitchFamily="49" charset="-122"/>
                      </a:endParaRPr>
                    </a:p>
                  </a:txBody>
                  <a:tcPr anchor="ctr"/>
                </a:tc>
                <a:tc>
                  <a:txBody>
                    <a:bodyPr/>
                    <a:lstStyle/>
                    <a:p>
                      <a:pPr algn="ctr"/>
                      <a:r>
                        <a:rPr lang="zh-CN" altLang="en-US" sz="2800" dirty="0">
                          <a:latin typeface="黑体" panose="02010609060101010101" pitchFamily="49" charset="-122"/>
                          <a:ea typeface="黑体" panose="02010609060101010101" pitchFamily="49" charset="-122"/>
                        </a:rPr>
                        <a:t>以深度学习为例：依赖于数据、解释性不强</a:t>
                      </a:r>
                      <a:endParaRPr lang="zh-CN" altLang="en-US" sz="2800" dirty="0">
                        <a:latin typeface="黑体" panose="02010609060101010101" pitchFamily="49" charset="-122"/>
                        <a:ea typeface="黑体" panose="02010609060101010101" pitchFamily="49" charset="-122"/>
                      </a:endParaRPr>
                    </a:p>
                  </a:txBody>
                  <a:tcPr anchor="ctr"/>
                </a:tc>
              </a:tr>
              <a:tr h="822960">
                <a:tc>
                  <a:txBody>
                    <a:bodyPr/>
                    <a:lstStyle/>
                    <a:p>
                      <a:pPr algn="ctr"/>
                      <a:r>
                        <a:rPr lang="zh-CN" altLang="en-US" sz="2800" dirty="0">
                          <a:latin typeface="黑体" panose="02010609060101010101" pitchFamily="49" charset="-122"/>
                          <a:ea typeface="黑体" panose="02010609060101010101" pitchFamily="49" charset="-122"/>
                        </a:rPr>
                        <a:t>行为主义</a:t>
                      </a:r>
                      <a:endParaRPr lang="en-US" altLang="zh-CN" sz="2800" dirty="0">
                        <a:latin typeface="黑体" panose="02010609060101010101" pitchFamily="49" charset="-122"/>
                        <a:ea typeface="黑体" panose="02010609060101010101" pitchFamily="49" charset="-122"/>
                      </a:endParaRPr>
                    </a:p>
                    <a:p>
                      <a:pPr algn="ct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用问题引导</a:t>
                      </a: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txBody>
                  <a:tcPr anchor="ctr"/>
                </a:tc>
                <a:tc>
                  <a:txBody>
                    <a:bodyPr/>
                    <a:lstStyle/>
                    <a:p>
                      <a:pPr algn="ctr"/>
                      <a:r>
                        <a:rPr lang="zh-CN" altLang="en-US" sz="2800" dirty="0">
                          <a:latin typeface="黑体" panose="02010609060101010101" pitchFamily="49" charset="-122"/>
                          <a:ea typeface="黑体" panose="02010609060101010101" pitchFamily="49" charset="-122"/>
                          <a:sym typeface="Times New Roman" panose="02020603050405020304" pitchFamily="16" charset="0"/>
                        </a:rPr>
                        <a:t>从经验中进行能力的持续学习</a:t>
                      </a:r>
                      <a:endParaRPr lang="zh-CN" altLang="en-US" sz="2800" dirty="0">
                        <a:latin typeface="黑体" panose="02010609060101010101" pitchFamily="49" charset="-122"/>
                        <a:ea typeface="黑体" panose="02010609060101010101" pitchFamily="49" charset="-122"/>
                      </a:endParaRPr>
                    </a:p>
                  </a:txBody>
                  <a:tcPr anchor="ctr"/>
                </a:tc>
                <a:tc>
                  <a:txBody>
                    <a:bodyPr/>
                    <a:lstStyle/>
                    <a:p>
                      <a:pPr algn="ctr"/>
                      <a:r>
                        <a:rPr lang="zh-CN" altLang="en-US" sz="2800" dirty="0">
                          <a:latin typeface="黑体" panose="02010609060101010101" pitchFamily="49" charset="-122"/>
                          <a:ea typeface="黑体" panose="02010609060101010101" pitchFamily="49" charset="-122"/>
                          <a:sym typeface="Times New Roman" panose="02020603050405020304" pitchFamily="16" charset="0"/>
                        </a:rPr>
                        <a:t>非穷举式搜索而需更好策略</a:t>
                      </a:r>
                      <a:endParaRPr lang="zh-CN" altLang="en-US" sz="2800" dirty="0">
                        <a:latin typeface="黑体" panose="02010609060101010101" pitchFamily="49" charset="-122"/>
                        <a:ea typeface="黑体" panose="02010609060101010101" pitchFamily="49" charset="-122"/>
                      </a:endParaRPr>
                    </a:p>
                  </a:txBody>
                  <a:tcPr anchor="ctr"/>
                </a:tc>
              </a:tr>
            </a:tbl>
          </a:graphicData>
        </a:graphic>
      </p:graphicFrame>
      <p:sp>
        <p:nvSpPr>
          <p:cNvPr id="7" name="AutoShape 48"/>
          <p:cNvSpPr>
            <a:spLocks noChangeArrowheads="1"/>
          </p:cNvSpPr>
          <p:nvPr/>
        </p:nvSpPr>
        <p:spPr bwMode="auto">
          <a:xfrm>
            <a:off x="1807013" y="5254333"/>
            <a:ext cx="8530162" cy="1218584"/>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lIns="18000" anchor="ctr" anchorCtr="1"/>
          <a:lstStyle/>
          <a:p>
            <a:pPr lvl="0" algn="ctr" fontAlgn="base">
              <a:lnSpc>
                <a:spcPct val="110000"/>
              </a:lnSpc>
              <a:spcBef>
                <a:spcPct val="0"/>
              </a:spcBef>
              <a:spcAft>
                <a:spcPct val="0"/>
              </a:spcAft>
              <a:tabLst>
                <a:tab pos="185420" algn="l"/>
              </a:tabLst>
              <a:defRPr/>
            </a:pPr>
            <a:r>
              <a:rPr lang="zh-CN" altLang="en-US" sz="3200" b="1">
                <a:solidFill>
                  <a:prstClr val="white"/>
                </a:solidFill>
                <a:latin typeface="黑体" panose="02010609060101010101" pitchFamily="49" charset="-122"/>
                <a:ea typeface="黑体" panose="02010609060101010101" pitchFamily="49" charset="-122"/>
                <a:cs typeface="Times New Roman" panose="02020603050405020304" pitchFamily="16" charset="0"/>
              </a:rPr>
              <a:t>从数据到知识与能力，能力增强是最终目标</a:t>
            </a:r>
            <a:endParaRPr lang="en-US" altLang="zh-CN" sz="3200" b="1">
              <a:solidFill>
                <a:prstClr val="white"/>
              </a:solidFill>
              <a:latin typeface="黑体" panose="02010609060101010101" pitchFamily="49" charset="-122"/>
              <a:ea typeface="黑体" panose="02010609060101010101" pitchFamily="49" charset="-122"/>
              <a:cs typeface="Times New Roman" panose="02020603050405020304" pitchFamily="16" charset="0"/>
            </a:endParaRPr>
          </a:p>
          <a:p>
            <a:pPr lvl="0" algn="ctr" fontAlgn="base">
              <a:lnSpc>
                <a:spcPct val="110000"/>
              </a:lnSpc>
              <a:spcBef>
                <a:spcPct val="0"/>
              </a:spcBef>
              <a:spcAft>
                <a:spcPct val="0"/>
              </a:spcAft>
              <a:tabLst>
                <a:tab pos="185420" algn="l"/>
              </a:tabLst>
              <a:defRPr/>
            </a:pPr>
            <a:r>
              <a:rPr lang="zh-CN" altLang="en-US" sz="3200" b="1">
                <a:solidFill>
                  <a:prstClr val="white"/>
                </a:solidFill>
                <a:latin typeface="黑体" panose="02010609060101010101" pitchFamily="49" charset="-122"/>
                <a:ea typeface="黑体" panose="02010609060101010101" pitchFamily="49" charset="-122"/>
                <a:cs typeface="Times New Roman" panose="02020603050405020304" pitchFamily="16" charset="0"/>
              </a:rPr>
              <a:t>三种学习方法的综合利用值得关注！</a:t>
            </a:r>
            <a:endParaRPr lang="en-US" altLang="zh-CN" sz="3200" b="1" dirty="0">
              <a:solidFill>
                <a:prstClr val="white"/>
              </a:solidFill>
              <a:latin typeface="黑体" panose="02010609060101010101" pitchFamily="49" charset="-122"/>
              <a:ea typeface="黑体" panose="02010609060101010101" pitchFamily="49" charset="-122"/>
              <a:cs typeface="Times New Roman" panose="02020603050405020304" pitchFamily="1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447" y="1"/>
            <a:ext cx="11797552" cy="669129"/>
          </a:xfrm>
        </p:spPr>
        <p:txBody>
          <a:bodyPr/>
          <a:lstStyle/>
          <a:p>
            <a:r>
              <a:rPr lang="zh-CN" altLang="en-US" dirty="0"/>
              <a:t>从</a:t>
            </a:r>
            <a:r>
              <a:rPr lang="en-US" altLang="zh-CN" dirty="0"/>
              <a:t>AlphaGo</a:t>
            </a:r>
            <a:r>
              <a:rPr lang="zh-CN" altLang="en-US" dirty="0"/>
              <a:t>到 </a:t>
            </a:r>
            <a:r>
              <a:rPr lang="en-US" altLang="zh-CN" dirty="0"/>
              <a:t>AlphaGo Zero(</a:t>
            </a:r>
            <a:r>
              <a:rPr lang="zh-CN" altLang="en-US" dirty="0"/>
              <a:t>元</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典型的规则、数据和行为相互协调的智能算法</a:t>
            </a:r>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47221" y="1409468"/>
            <a:ext cx="4119700" cy="29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5" name="矩形 4"/>
              <p:cNvSpPr/>
              <p:nvPr/>
            </p:nvSpPr>
            <p:spPr>
              <a:xfrm>
                <a:off x="5121901" y="4651997"/>
                <a:ext cx="3285170" cy="1943161"/>
              </a:xfrm>
              <a:prstGeom prst="rect">
                <a:avLst/>
              </a:prstGeom>
            </p:spPr>
            <p:txBody>
              <a:bodyPr wrap="square">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监督学习：</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16</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万人类选手棋局（约</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3000</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万棋谱）</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围棋方格：</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19*19=361</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可产生的序贯落子</a:t>
                </a:r>
                <a14:m>
                  <m:oMath xmlns:m="http://schemas.openxmlformats.org/officeDocument/2006/math">
                    <m:sSup>
                      <m:sSupPr>
                        <m:ctrlPr>
                          <a:rPr lang="en-US" altLang="zh-CN" sz="24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2400" i="1">
                            <a:latin typeface="Cambria Math" panose="02040503050406030204"/>
                            <a:ea typeface="黑体" panose="02010609060101010101" pitchFamily="49" charset="-122"/>
                            <a:cs typeface="Times New Roman" panose="02020603050405020304" pitchFamily="16" charset="0"/>
                          </a:rPr>
                          <m:t>250</m:t>
                        </m:r>
                      </m:e>
                      <m:sup>
                        <m:r>
                          <a:rPr lang="en-US" altLang="zh-CN" sz="2400" i="1">
                            <a:latin typeface="Cambria Math" panose="02040503050406030204"/>
                            <a:ea typeface="黑体" panose="02010609060101010101" pitchFamily="49" charset="-122"/>
                            <a:cs typeface="Times New Roman" panose="02020603050405020304" pitchFamily="16" charset="0"/>
                          </a:rPr>
                          <m:t>150</m:t>
                        </m:r>
                      </m:sup>
                    </m:sSup>
                  </m:oMath>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5121901" y="4651997"/>
                <a:ext cx="3285170" cy="1943161"/>
              </a:xfrm>
              <a:prstGeom prst="rect">
                <a:avLst/>
              </a:prstGeom>
              <a:blipFill rotWithShape="1">
                <a:blip r:embed="rId2"/>
                <a:stretch>
                  <a:fillRect l="-1063" t="-32" r="-996" b="2"/>
                </a:stretch>
              </a:blipFill>
            </p:spPr>
            <p:txBody>
              <a:bodyPr/>
              <a:lstStyle/>
              <a:p>
                <a:r>
                  <a:rPr lang="zh-CN" altLang="en-US">
                    <a:noFill/>
                  </a:rPr>
                  <a:t> </a:t>
                </a:r>
              </a:p>
            </p:txBody>
          </p:sp>
        </mc:Fallback>
      </mc:AlternateContent>
      <p:sp>
        <p:nvSpPr>
          <p:cNvPr id="6" name="矩形 5"/>
          <p:cNvSpPr/>
          <p:nvPr/>
        </p:nvSpPr>
        <p:spPr>
          <a:xfrm>
            <a:off x="8609090" y="4848367"/>
            <a:ext cx="2189962" cy="1200329"/>
          </a:xfrm>
          <a:prstGeom prst="rect">
            <a:avLst/>
          </a:prstGeom>
        </p:spPr>
        <p:txBody>
          <a:bodyPr wrap="square">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强化学习：机器对弈产生数以万计棋局</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776" y="1737249"/>
            <a:ext cx="3821503" cy="3716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AlphaGo</a:t>
            </a:r>
            <a:r>
              <a:rPr lang="zh-CN" altLang="en-US" dirty="0"/>
              <a:t>到 </a:t>
            </a:r>
            <a:r>
              <a:rPr lang="en-US" altLang="zh-CN" dirty="0"/>
              <a:t>AlphaGo Zero(</a:t>
            </a:r>
            <a:r>
              <a:rPr lang="zh-CN" altLang="en-US" dirty="0"/>
              <a:t>元</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AlphaGo</a:t>
            </a:r>
            <a:r>
              <a:rPr lang="zh-CN" altLang="en-US" dirty="0"/>
              <a:t>：从感知到决策</a:t>
            </a:r>
            <a:r>
              <a:rPr lang="en-US" altLang="zh-CN" dirty="0"/>
              <a:t>----</a:t>
            </a:r>
            <a:r>
              <a:rPr lang="zh-CN" altLang="en-US" dirty="0"/>
              <a:t>深度学习</a:t>
            </a:r>
            <a:endParaRPr lang="zh-CN" altLang="en-US" dirty="0"/>
          </a:p>
          <a:p>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9550" y="1627035"/>
            <a:ext cx="1674283" cy="2469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6"/>
          <p:cNvSpPr/>
          <p:nvPr/>
        </p:nvSpPr>
        <p:spPr bwMode="auto">
          <a:xfrm>
            <a:off x="2978839" y="4248032"/>
            <a:ext cx="1268582" cy="558701"/>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当前棋面</a:t>
            </a:r>
            <a:endParaRPr lang="en-US" altLang="zh-CN"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6" name="右箭头 1"/>
          <p:cNvSpPr/>
          <p:nvPr/>
        </p:nvSpPr>
        <p:spPr>
          <a:xfrm>
            <a:off x="4546126" y="2569267"/>
            <a:ext cx="723900"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8" name="TextBox 2"/>
          <p:cNvSpPr txBox="1"/>
          <p:nvPr/>
        </p:nvSpPr>
        <p:spPr>
          <a:xfrm>
            <a:off x="3574880" y="4742904"/>
            <a:ext cx="184731" cy="369332"/>
          </a:xfrm>
          <a:prstGeom prst="rect">
            <a:avLst/>
          </a:prstGeom>
          <a:noFill/>
        </p:spPr>
        <p:txBody>
          <a:bodyPr wrap="none" rtlCol="0">
            <a:spAutoFit/>
          </a:bodyPr>
          <a:lstStyle/>
          <a:p>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0" name="矩形 9"/>
              <p:cNvSpPr/>
              <p:nvPr/>
            </p:nvSpPr>
            <p:spPr>
              <a:xfrm>
                <a:off x="4476672" y="2109073"/>
                <a:ext cx="711798"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行动</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rPr>
                        </m:ctrlPr>
                      </m:sSubPr>
                      <m:e>
                        <m:r>
                          <a:rPr lang="en-US" altLang="zh-CN" sz="1400" i="1">
                            <a:latin typeface="Cambria Math" panose="02040503050406030204"/>
                            <a:ea typeface="黑体" panose="02010609060101010101" pitchFamily="49" charset="-122"/>
                          </a:rPr>
                          <m:t>𝑎</m:t>
                        </m:r>
                      </m:e>
                      <m:sub>
                        <m:r>
                          <a:rPr lang="en-US" altLang="zh-CN" sz="1400" i="1">
                            <a:latin typeface="Cambria Math" panose="02040503050406030204"/>
                            <a:ea typeface="黑体" panose="02010609060101010101" pitchFamily="49" charset="-122"/>
                          </a:rPr>
                          <m:t>𝑡</m:t>
                        </m:r>
                      </m:sub>
                    </m:sSub>
                  </m:oMath>
                </a14:m>
                <a:endParaRPr lang="zh-CN" altLang="en-US" sz="1400" dirty="0">
                  <a:latin typeface="黑体" panose="02010609060101010101" pitchFamily="49" charset="-122"/>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4476672" y="2109073"/>
                <a:ext cx="711798" cy="307777"/>
              </a:xfrm>
              <a:prstGeom prst="rect">
                <a:avLst/>
              </a:prstGeom>
              <a:blipFill rotWithShape="1">
                <a:blip r:embed="rId2"/>
                <a:stretch>
                  <a:fillRect l="-78" t="-77" r="73" b="13"/>
                </a:stretch>
              </a:blipFill>
            </p:spPr>
            <p:txBody>
              <a:bodyPr/>
              <a:lstStyle/>
              <a:p>
                <a:r>
                  <a:rPr lang="zh-CN" altLang="en-US">
                    <a:noFill/>
                  </a:rPr>
                  <a:t> </a:t>
                </a:r>
              </a:p>
            </p:txBody>
          </p:sp>
        </mc:Fallback>
      </mc:AlternateContent>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395" y="1629467"/>
            <a:ext cx="1719637" cy="2467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7"/>
          <p:cNvSpPr txBox="1"/>
          <p:nvPr/>
        </p:nvSpPr>
        <p:spPr>
          <a:xfrm>
            <a:off x="6259426" y="4702984"/>
            <a:ext cx="184731" cy="369332"/>
          </a:xfrm>
          <a:prstGeom prst="rect">
            <a:avLst/>
          </a:prstGeom>
          <a:noFill/>
        </p:spPr>
        <p:txBody>
          <a:bodyPr wrap="none" rtlCol="0">
            <a:spAutoFit/>
          </a:bodyPr>
          <a:lstStyle/>
          <a:p>
            <a:endParaRPr lang="zh-CN" altLang="en-US" dirty="0">
              <a:ea typeface="黑体" panose="02010609060101010101" pitchFamily="49" charset="-122"/>
            </a:endParaRPr>
          </a:p>
        </p:txBody>
      </p:sp>
      <p:sp>
        <p:nvSpPr>
          <p:cNvPr id="15" name="右箭头 19"/>
          <p:cNvSpPr/>
          <p:nvPr/>
        </p:nvSpPr>
        <p:spPr>
          <a:xfrm>
            <a:off x="7118350" y="2506367"/>
            <a:ext cx="882651"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6" name="矩形 15"/>
              <p:cNvSpPr/>
              <p:nvPr/>
            </p:nvSpPr>
            <p:spPr>
              <a:xfrm>
                <a:off x="6997373" y="2072706"/>
                <a:ext cx="971484" cy="553998"/>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 行动</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rPr>
                        </m:ctrlPr>
                      </m:sSubPr>
                      <m:e>
                        <m:r>
                          <a:rPr lang="en-US" altLang="zh-CN" sz="1400" i="1">
                            <a:latin typeface="Cambria Math" panose="02040503050406030204"/>
                            <a:ea typeface="黑体" panose="02010609060101010101" pitchFamily="49" charset="-122"/>
                          </a:rPr>
                          <m:t>𝑎</m:t>
                        </m:r>
                      </m:e>
                      <m:sub>
                        <m:r>
                          <a:rPr lang="en-US" altLang="zh-CN" sz="1400" i="1">
                            <a:latin typeface="Cambria Math" panose="02040503050406030204"/>
                            <a:ea typeface="黑体" panose="02010609060101010101" pitchFamily="49" charset="-122"/>
                          </a:rPr>
                          <m:t>𝑡</m:t>
                        </m:r>
                        <m:r>
                          <a:rPr lang="en-US" altLang="zh-CN" sz="1400" i="1">
                            <a:latin typeface="Cambria Math" panose="02040503050406030204"/>
                            <a:ea typeface="黑体" panose="02010609060101010101" pitchFamily="49" charset="-122"/>
                          </a:rPr>
                          <m:t>+</m:t>
                        </m:r>
                        <m:r>
                          <a:rPr lang="en-US" altLang="zh-CN" sz="1400" i="1">
                            <a:latin typeface="Cambria Math" panose="02040503050406030204"/>
                            <a:ea typeface="黑体" panose="02010609060101010101" pitchFamily="49" charset="-122"/>
                          </a:rPr>
                          <m:t>1</m:t>
                        </m:r>
                      </m:sub>
                    </m:sSub>
                  </m:oMath>
                </a14:m>
                <a:endParaRPr lang="zh-CN" altLang="en-US" sz="1400" dirty="0">
                  <a:ea typeface="黑体" panose="02010609060101010101" pitchFamily="49" charset="-122"/>
                </a:endParaRPr>
              </a:p>
              <a:p>
                <a:endParaRPr lang="zh-CN" altLang="en-US" sz="1600" dirty="0">
                  <a:latin typeface="黑体" panose="02010609060101010101" pitchFamily="49" charset="-122"/>
                  <a:ea typeface="黑体" panose="02010609060101010101" pitchFamily="49" charset="-122"/>
                </a:endParaRPr>
              </a:p>
            </p:txBody>
          </p:sp>
        </mc:Choice>
        <mc:Fallback>
          <p:sp>
            <p:nvSpPr>
              <p:cNvPr id="16" name="矩形 15"/>
              <p:cNvSpPr>
                <a:spLocks noRot="1" noChangeAspect="1" noMove="1" noResize="1" noEditPoints="1" noAdjustHandles="1" noChangeArrowheads="1" noChangeShapeType="1" noTextEdit="1"/>
              </p:cNvSpPr>
              <p:nvPr/>
            </p:nvSpPr>
            <p:spPr>
              <a:xfrm>
                <a:off x="6997373" y="2072706"/>
                <a:ext cx="971484" cy="553998"/>
              </a:xfrm>
              <a:prstGeom prst="rect">
                <a:avLst/>
              </a:prstGeom>
              <a:blipFill rotWithShape="1">
                <a:blip r:embed="rId4"/>
                <a:stretch>
                  <a:fillRect l="-32" t="-12" r="25" b="62"/>
                </a:stretch>
              </a:blipFill>
            </p:spPr>
            <p:txBody>
              <a:bodyPr/>
              <a:lstStyle/>
              <a:p>
                <a:r>
                  <a:rPr lang="zh-CN" altLang="en-US">
                    <a:noFill/>
                  </a:rPr>
                  <a:t> </a:t>
                </a:r>
              </a:p>
            </p:txBody>
          </p:sp>
        </mc:Fallback>
      </mc:AlternateContent>
      <p:sp>
        <p:nvSpPr>
          <p:cNvPr id="17" name="矩形 16"/>
          <p:cNvSpPr/>
          <p:nvPr/>
        </p:nvSpPr>
        <p:spPr>
          <a:xfrm>
            <a:off x="7972390" y="2404202"/>
            <a:ext cx="588623" cy="646331"/>
          </a:xfrm>
          <a:prstGeom prst="rect">
            <a:avLst/>
          </a:prstGeom>
        </p:spPr>
        <p:txBody>
          <a:bodyPr wrap="none">
            <a:spAutoFit/>
          </a:bodyPr>
          <a:lstStyle/>
          <a:p>
            <a:r>
              <a:rPr lang="en-US" altLang="zh-CN" dirty="0"/>
              <a:t>... ...</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18" name="矩形 17"/>
              <p:cNvSpPr/>
              <p:nvPr/>
            </p:nvSpPr>
            <p:spPr>
              <a:xfrm>
                <a:off x="7889616" y="4258341"/>
                <a:ext cx="3783214" cy="1200329"/>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从人类选手围棋比赛得到训练数据（随机选择）：</a:t>
                </a:r>
                <a:r>
                  <a:rPr lang="en-US" altLang="zh-CN" sz="2400" dirty="0">
                    <a:ea typeface="黑体" panose="02010609060101010101" pitchFamily="49" charset="-122"/>
                  </a:rPr>
                  <a:t> </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1</m:t>
                        </m:r>
                      </m:sub>
                    </m:sSub>
                    <m:r>
                      <a:rPr lang="en-US" altLang="zh-CN" sz="2400" i="1">
                        <a:latin typeface="Cambria Math" panose="02040503050406030204"/>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1</m:t>
                        </m:r>
                      </m:sub>
                    </m:sSub>
                    <m:r>
                      <a:rPr lang="en-US" altLang="zh-CN" sz="2400" i="1">
                        <a:latin typeface="Cambria Math" panose="02040503050406030204"/>
                        <a:ea typeface="黑体" panose="02010609060101010101" pitchFamily="49" charset="-122"/>
                      </a:rPr>
                      <m:t>}, </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2</m:t>
                        </m:r>
                      </m:sub>
                    </m:sSub>
                    <m:r>
                      <a:rPr lang="en-US" altLang="zh-CN" sz="2400" i="1">
                        <a:latin typeface="Cambria Math" panose="02040503050406030204"/>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2</m:t>
                        </m:r>
                      </m:sub>
                    </m:sSub>
                    <m:r>
                      <a:rPr lang="en-US" altLang="zh-CN" sz="2400" i="1">
                        <a:latin typeface="Cambria Math" panose="02040503050406030204"/>
                        <a:ea typeface="黑体" panose="02010609060101010101" pitchFamily="49" charset="-122"/>
                      </a:rPr>
                      <m:t>},</m:t>
                    </m:r>
                    <m:d>
                      <m:dPr>
                        <m:begChr m:val="{"/>
                        <m:endChr m:val="}"/>
                        <m:ctrlPr>
                          <a:rPr lang="en-US" altLang="zh-CN" sz="2400" i="1">
                            <a:latin typeface="Cambria Math" panose="02040503050406030204" pitchFamily="18" charset="0"/>
                            <a:ea typeface="黑体" panose="02010609060101010101" pitchFamily="49" charset="-122"/>
                          </a:rPr>
                        </m:ctrlPr>
                      </m:dPr>
                      <m:e>
                        <m:r>
                          <a:rPr lang="en-US" altLang="zh-CN" sz="2400" i="1">
                            <a:latin typeface="Cambria Math" panose="02040503050406030204"/>
                            <a:ea typeface="黑体" panose="02010609060101010101" pitchFamily="49" charset="-122"/>
                          </a:rPr>
                          <m:t>…</m:t>
                        </m:r>
                      </m:e>
                    </m:d>
                    <m:r>
                      <a:rPr lang="en-US" altLang="zh-CN" sz="2400" i="1">
                        <a:latin typeface="Cambria Math" panose="02040503050406030204"/>
                        <a:ea typeface="黑体" panose="02010609060101010101" pitchFamily="49" charset="-122"/>
                      </a:rPr>
                      <m:t>, </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𝑇</m:t>
                        </m:r>
                      </m:sub>
                    </m:sSub>
                    <m:r>
                      <a:rPr lang="en-US" altLang="zh-CN" sz="2400" i="1">
                        <a:latin typeface="Cambria Math" panose="02040503050406030204"/>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𝑇</m:t>
                        </m:r>
                      </m:sub>
                    </m:sSub>
                    <m:r>
                      <a:rPr lang="en-US" altLang="zh-CN" sz="2400" i="1">
                        <a:latin typeface="Cambria Math" panose="02040503050406030204"/>
                        <a:ea typeface="黑体" panose="02010609060101010101" pitchFamily="49" charset="-122"/>
                      </a:rPr>
                      <m:t>}</m:t>
                    </m:r>
                  </m:oMath>
                </a14:m>
                <a:endParaRPr lang="zh-CN" altLang="en-US" sz="2400" dirty="0">
                  <a:latin typeface="黑体" panose="02010609060101010101" pitchFamily="49" charset="-122"/>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7889616" y="4258341"/>
                <a:ext cx="3783214" cy="1200329"/>
              </a:xfrm>
              <a:prstGeom prst="rect">
                <a:avLst/>
              </a:prstGeom>
              <a:blipFill rotWithShape="1">
                <a:blip r:embed="rId5"/>
                <a:stretch>
                  <a:fillRect l="-60" t="-3" r="-27" b="17"/>
                </a:stretch>
              </a:blipFill>
            </p:spPr>
            <p:txBody>
              <a:bodyPr/>
              <a:lstStyle/>
              <a:p>
                <a:r>
                  <a:rPr lang="zh-CN" altLang="en-US">
                    <a:noFill/>
                  </a:rPr>
                  <a:t> </a:t>
                </a:r>
              </a:p>
            </p:txBody>
          </p:sp>
        </mc:Fallback>
      </mc:AlternateContent>
      <p:sp>
        <p:nvSpPr>
          <p:cNvPr id="19" name="下箭头 23"/>
          <p:cNvSpPr/>
          <p:nvPr/>
        </p:nvSpPr>
        <p:spPr>
          <a:xfrm>
            <a:off x="9353116" y="5482286"/>
            <a:ext cx="856214" cy="63335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0" name="矩形 19"/>
              <p:cNvSpPr/>
              <p:nvPr/>
            </p:nvSpPr>
            <p:spPr>
              <a:xfrm>
                <a:off x="397377" y="5969384"/>
                <a:ext cx="11322588" cy="523220"/>
              </a:xfrm>
              <a:prstGeom prst="rect">
                <a:avLst/>
              </a:prstGeom>
            </p:spPr>
            <p:txBody>
              <a:bodyPr wrap="none">
                <a:spAutoFit/>
              </a:bodyPr>
              <a:lstStyle/>
              <a:p>
                <a:pPr algn="ctr"/>
                <a:r>
                  <a:rPr lang="zh-CN" altLang="en-US" sz="28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策略函数：</a:t>
                </a:r>
                <a:r>
                  <a:rPr lang="zh-CN" altLang="en-US"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训练策略网络 </a:t>
                </a:r>
                <a:r>
                  <a:rPr lang="en-US" altLang="zh-CN"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(policy network )</a:t>
                </a:r>
                <a:r>
                  <a:rPr lang="zh-CN" altLang="en-US"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进行决策：</a:t>
                </a:r>
                <a:r>
                  <a:rPr lang="en-US" altLang="zh-CN"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zh-CN" altLang="en-US" i="1">
                        <a:solidFill>
                          <a:srgbClr val="FF0000"/>
                        </a:solidFill>
                        <a:latin typeface="Cambria Math" panose="02040503050406030204"/>
                        <a:ea typeface="黑体" panose="02010609060101010101" pitchFamily="49" charset="-122"/>
                      </a:rPr>
                      <m:t>𝒯</m:t>
                    </m:r>
                    <m:d>
                      <m:dPr>
                        <m:ctrlPr>
                          <a:rPr lang="en-US" altLang="zh-CN" i="1">
                            <a:solidFill>
                              <a:srgbClr val="FF0000"/>
                            </a:solidFill>
                            <a:latin typeface="Cambria Math" panose="02040503050406030204" pitchFamily="18" charset="0"/>
                            <a:ea typeface="黑体" panose="02010609060101010101" pitchFamily="49" charset="-122"/>
                          </a:rPr>
                        </m:ctrlPr>
                      </m:dPr>
                      <m:e>
                        <m:sSub>
                          <m:sSubPr>
                            <m:ctrlPr>
                              <a:rPr lang="en-US" altLang="zh-CN" i="1">
                                <a:solidFill>
                                  <a:srgbClr val="FF0000"/>
                                </a:solidFill>
                                <a:latin typeface="Cambria Math" panose="02040503050406030204" pitchFamily="18" charset="0"/>
                                <a:ea typeface="黑体" panose="02010609060101010101" pitchFamily="49" charset="-122"/>
                              </a:rPr>
                            </m:ctrlPr>
                          </m:sSubPr>
                          <m:e>
                            <m:r>
                              <a:rPr lang="en-US" altLang="zh-CN" i="1">
                                <a:solidFill>
                                  <a:srgbClr val="FF0000"/>
                                </a:solidFill>
                                <a:latin typeface="Cambria Math" panose="02040503050406030204"/>
                                <a:ea typeface="黑体" panose="02010609060101010101" pitchFamily="49" charset="-122"/>
                              </a:rPr>
                              <m:t>𝑠</m:t>
                            </m:r>
                          </m:e>
                          <m:sub>
                            <m:r>
                              <a:rPr lang="en-US" altLang="zh-CN" i="1">
                                <a:solidFill>
                                  <a:srgbClr val="FF0000"/>
                                </a:solidFill>
                                <a:latin typeface="Cambria Math" panose="02040503050406030204"/>
                                <a:ea typeface="黑体" panose="02010609060101010101" pitchFamily="49" charset="-122"/>
                              </a:rPr>
                              <m:t>𝑡</m:t>
                            </m:r>
                          </m:sub>
                        </m:sSub>
                      </m:e>
                    </m:d>
                    <m:r>
                      <a:rPr lang="en-US" altLang="zh-CN" i="1">
                        <a:solidFill>
                          <a:srgbClr val="FF0000"/>
                        </a:solidFill>
                        <a:latin typeface="Cambria Math" panose="02040503050406030204"/>
                        <a:ea typeface="黑体" panose="02010609060101010101" pitchFamily="49" charset="-122"/>
                      </a:rPr>
                      <m:t>=</m:t>
                    </m:r>
                    <m:sSub>
                      <m:sSubPr>
                        <m:ctrlPr>
                          <a:rPr lang="en-US" altLang="zh-CN" i="1">
                            <a:solidFill>
                              <a:srgbClr val="FF0000"/>
                            </a:solidFill>
                            <a:latin typeface="Cambria Math" panose="02040503050406030204" pitchFamily="18" charset="0"/>
                            <a:ea typeface="黑体" panose="02010609060101010101" pitchFamily="49" charset="-122"/>
                          </a:rPr>
                        </m:ctrlPr>
                      </m:sSubPr>
                      <m:e>
                        <m:r>
                          <a:rPr lang="en-US" altLang="zh-CN" i="1">
                            <a:solidFill>
                              <a:srgbClr val="FF0000"/>
                            </a:solidFill>
                            <a:latin typeface="Cambria Math" panose="02040503050406030204"/>
                            <a:ea typeface="黑体" panose="02010609060101010101" pitchFamily="49" charset="-122"/>
                          </a:rPr>
                          <m:t>𝑎</m:t>
                        </m:r>
                      </m:e>
                      <m:sub>
                        <m:r>
                          <a:rPr lang="en-US" altLang="zh-CN" i="1">
                            <a:solidFill>
                              <a:srgbClr val="FF0000"/>
                            </a:solidFill>
                            <a:latin typeface="Cambria Math" panose="02040503050406030204"/>
                            <a:ea typeface="黑体" panose="02010609060101010101" pitchFamily="49" charset="-122"/>
                          </a:rPr>
                          <m:t>𝑡</m:t>
                        </m:r>
                      </m:sub>
                    </m:sSub>
                  </m:oMath>
                </a14:m>
                <a:r>
                  <a:rPr lang="en-US" altLang="zh-CN"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给定棋面状态</a:t>
                </a:r>
                <a14:m>
                  <m:oMath xmlns:m="http://schemas.openxmlformats.org/officeDocument/2006/math">
                    <m:sSub>
                      <m:sSubPr>
                        <m:ctrlPr>
                          <a:rPr lang="en-US" altLang="zh-CN" i="1">
                            <a:solidFill>
                              <a:srgbClr val="FF0000"/>
                            </a:solidFill>
                            <a:latin typeface="Cambria Math" panose="02040503050406030204" pitchFamily="18" charset="0"/>
                            <a:ea typeface="黑体" panose="02010609060101010101" pitchFamily="49" charset="-122"/>
                          </a:rPr>
                        </m:ctrlPr>
                      </m:sSubPr>
                      <m:e>
                        <m:r>
                          <a:rPr lang="en-US" altLang="zh-CN" i="1">
                            <a:solidFill>
                              <a:srgbClr val="FF0000"/>
                            </a:solidFill>
                            <a:latin typeface="Cambria Math" panose="02040503050406030204"/>
                            <a:ea typeface="黑体" panose="02010609060101010101" pitchFamily="49" charset="-122"/>
                          </a:rPr>
                          <m:t>𝑠</m:t>
                        </m:r>
                      </m:e>
                      <m:sub>
                        <m:r>
                          <a:rPr lang="en-US" altLang="zh-CN" i="1">
                            <a:solidFill>
                              <a:srgbClr val="FF0000"/>
                            </a:solidFill>
                            <a:latin typeface="Cambria Math" panose="02040503050406030204"/>
                            <a:ea typeface="黑体" panose="02010609060101010101" pitchFamily="49" charset="-122"/>
                          </a:rPr>
                          <m:t>𝑡</m:t>
                        </m:r>
                      </m:sub>
                    </m:sSub>
                  </m:oMath>
                </a14:m>
                <a:r>
                  <a:rPr lang="zh-CN" altLang="en-US"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，选择一个落子行动</a:t>
                </a:r>
                <a14:m>
                  <m:oMath xmlns:m="http://schemas.openxmlformats.org/officeDocument/2006/math">
                    <m:sSub>
                      <m:sSubPr>
                        <m:ctrlPr>
                          <a:rPr lang="en-US" altLang="zh-CN" i="1">
                            <a:solidFill>
                              <a:srgbClr val="FF0000"/>
                            </a:solidFill>
                            <a:latin typeface="Cambria Math" panose="02040503050406030204" pitchFamily="18" charset="0"/>
                            <a:ea typeface="黑体" panose="02010609060101010101" pitchFamily="49" charset="-122"/>
                          </a:rPr>
                        </m:ctrlPr>
                      </m:sSubPr>
                      <m:e>
                        <m:r>
                          <a:rPr lang="en-US" altLang="zh-CN" i="1">
                            <a:solidFill>
                              <a:srgbClr val="FF0000"/>
                            </a:solidFill>
                            <a:latin typeface="Cambria Math" panose="02040503050406030204"/>
                            <a:ea typeface="黑体" panose="02010609060101010101" pitchFamily="49" charset="-122"/>
                          </a:rPr>
                          <m:t>𝑎</m:t>
                        </m:r>
                      </m:e>
                      <m:sub>
                        <m:r>
                          <a:rPr lang="en-US" altLang="zh-CN" i="1">
                            <a:solidFill>
                              <a:srgbClr val="FF0000"/>
                            </a:solidFill>
                            <a:latin typeface="Cambria Math" panose="02040503050406030204"/>
                            <a:ea typeface="黑体" panose="02010609060101010101" pitchFamily="49" charset="-122"/>
                          </a:rPr>
                          <m:t>𝑡</m:t>
                        </m:r>
                      </m:sub>
                    </m:sSub>
                  </m:oMath>
                </a14:m>
                <a:r>
                  <a:rPr lang="en-US" altLang="zh-CN"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0" name="矩形 19"/>
              <p:cNvSpPr>
                <a:spLocks noRot="1" noChangeAspect="1" noMove="1" noResize="1" noEditPoints="1" noAdjustHandles="1" noChangeArrowheads="1" noChangeShapeType="1" noTextEdit="1"/>
              </p:cNvSpPr>
              <p:nvPr/>
            </p:nvSpPr>
            <p:spPr>
              <a:xfrm>
                <a:off x="397377" y="5969384"/>
                <a:ext cx="11322588" cy="523220"/>
              </a:xfrm>
              <a:prstGeom prst="rect">
                <a:avLst/>
              </a:prstGeom>
              <a:blipFill rotWithShape="1">
                <a:blip r:embed="rId6"/>
                <a:stretch>
                  <a:fillRect l="-4" t="-73" r="4" b="70"/>
                </a:stretch>
              </a:blipFill>
            </p:spPr>
            <p:txBody>
              <a:bodyPr/>
              <a:lstStyle/>
              <a:p>
                <a:r>
                  <a:rPr lang="zh-CN" altLang="en-US">
                    <a:noFill/>
                  </a:rPr>
                  <a:t> </a:t>
                </a:r>
              </a:p>
            </p:txBody>
          </p:sp>
        </mc:Fallback>
      </mc:AlternateContent>
      <p:sp>
        <p:nvSpPr>
          <p:cNvPr id="22" name="右箭头 29"/>
          <p:cNvSpPr/>
          <p:nvPr/>
        </p:nvSpPr>
        <p:spPr>
          <a:xfrm>
            <a:off x="2686812" y="4369864"/>
            <a:ext cx="245195" cy="27935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3" name="圆角矩形 33"/>
          <p:cNvSpPr/>
          <p:nvPr/>
        </p:nvSpPr>
        <p:spPr bwMode="auto">
          <a:xfrm>
            <a:off x="925434" y="4025022"/>
            <a:ext cx="1656345" cy="883595"/>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深度卷积网络</a:t>
            </a:r>
            <a:endPar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(CNN)</a:t>
            </a: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编码棋面</a:t>
            </a:r>
            <a:endPar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而非文本规则</a:t>
            </a:r>
            <a:endPar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5" name="矩形 24"/>
              <p:cNvSpPr/>
              <p:nvPr/>
            </p:nvSpPr>
            <p:spPr>
              <a:xfrm>
                <a:off x="3256046" y="4882047"/>
                <a:ext cx="691407" cy="307778"/>
              </a:xfrm>
              <a:prstGeom prst="rect">
                <a:avLst/>
              </a:prstGeom>
            </p:spPr>
            <p:txBody>
              <a:bodyPr wrap="none">
                <a:spAutoFit/>
              </a:bodyPr>
              <a:lstStyle/>
              <a:p>
                <a:pPr algn="ctr"/>
                <a:r>
                  <a:rPr lang="zh-CN" altLang="en-US" sz="1400" dirty="0">
                    <a:latin typeface="黑体" panose="02010609060101010101" pitchFamily="49" charset="-122"/>
                    <a:ea typeface="黑体" panose="02010609060101010101" pitchFamily="49" charset="-122"/>
                  </a:rPr>
                  <a:t>状态</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rPr>
                        </m:ctrlPr>
                      </m:sSubPr>
                      <m:e>
                        <m:r>
                          <a:rPr lang="en-US" altLang="zh-CN" sz="1400" i="1">
                            <a:latin typeface="Cambria Math" panose="02040503050406030204"/>
                            <a:ea typeface="黑体" panose="02010609060101010101" pitchFamily="49" charset="-122"/>
                          </a:rPr>
                          <m:t>𝑠</m:t>
                        </m:r>
                      </m:e>
                      <m:sub>
                        <m:r>
                          <a:rPr lang="en-US" altLang="zh-CN" sz="1400" i="1">
                            <a:latin typeface="Cambria Math" panose="02040503050406030204"/>
                            <a:ea typeface="黑体" panose="02010609060101010101" pitchFamily="49" charset="-122"/>
                          </a:rPr>
                          <m:t>𝑡</m:t>
                        </m:r>
                      </m:sub>
                    </m:sSub>
                  </m:oMath>
                </a14:m>
                <a:endParaRPr lang="zh-CN" altLang="en-US" sz="1400" dirty="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3256046" y="4882047"/>
                <a:ext cx="691407" cy="307778"/>
              </a:xfrm>
              <a:prstGeom prst="rect">
                <a:avLst/>
              </a:prstGeom>
              <a:blipFill rotWithShape="1">
                <a:blip r:embed="rId7"/>
                <a:stretch>
                  <a:fillRect l="-58" t="-54" r="42" b="197"/>
                </a:stretch>
              </a:blipFill>
            </p:spPr>
            <p:txBody>
              <a:bodyPr/>
              <a:lstStyle/>
              <a:p>
                <a:r>
                  <a:rPr lang="zh-CN" altLang="en-US">
                    <a:noFill/>
                  </a:rPr>
                  <a:t> </a:t>
                </a:r>
              </a:p>
            </p:txBody>
          </p:sp>
        </mc:Fallback>
      </mc:AlternateContent>
      <p:sp>
        <p:nvSpPr>
          <p:cNvPr id="26" name="圆角矩形 6"/>
          <p:cNvSpPr/>
          <p:nvPr/>
        </p:nvSpPr>
        <p:spPr bwMode="auto">
          <a:xfrm>
            <a:off x="5547210" y="4231357"/>
            <a:ext cx="1268582" cy="558701"/>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endPar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7" name="矩形 26"/>
              <p:cNvSpPr/>
              <p:nvPr/>
            </p:nvSpPr>
            <p:spPr>
              <a:xfrm>
                <a:off x="5828763" y="4869016"/>
                <a:ext cx="861326"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状态</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rPr>
                        </m:ctrlPr>
                      </m:sSubPr>
                      <m:e>
                        <m:r>
                          <a:rPr lang="en-US" altLang="zh-CN" sz="1400" i="1">
                            <a:latin typeface="Cambria Math" panose="02040503050406030204"/>
                            <a:ea typeface="黑体" panose="02010609060101010101" pitchFamily="49" charset="-122"/>
                          </a:rPr>
                          <m:t>𝑠</m:t>
                        </m:r>
                      </m:e>
                      <m:sub>
                        <m:r>
                          <a:rPr lang="en-US" altLang="zh-CN" sz="1400" i="1">
                            <a:latin typeface="Cambria Math" panose="02040503050406030204"/>
                            <a:ea typeface="黑体" panose="02010609060101010101" pitchFamily="49" charset="-122"/>
                          </a:rPr>
                          <m:t>𝑡</m:t>
                        </m:r>
                        <m:r>
                          <a:rPr lang="en-US" altLang="zh-CN" sz="1400" i="1">
                            <a:latin typeface="Cambria Math" panose="02040503050406030204"/>
                            <a:ea typeface="黑体" panose="02010609060101010101" pitchFamily="49" charset="-122"/>
                          </a:rPr>
                          <m:t>+</m:t>
                        </m:r>
                        <m:r>
                          <a:rPr lang="en-US" altLang="zh-CN" sz="1400" i="1">
                            <a:latin typeface="Cambria Math" panose="02040503050406030204"/>
                            <a:ea typeface="黑体" panose="02010609060101010101" pitchFamily="49" charset="-122"/>
                          </a:rPr>
                          <m:t>1</m:t>
                        </m:r>
                      </m:sub>
                    </m:sSub>
                  </m:oMath>
                </a14:m>
                <a:endParaRPr lang="zh-CN" altLang="en-US" sz="1400" dirty="0">
                  <a:ea typeface="黑体" panose="02010609060101010101" pitchFamily="49" charset="-122"/>
                </a:endParaRPr>
              </a:p>
            </p:txBody>
          </p:sp>
        </mc:Choice>
        <mc:Fallback>
          <p:sp>
            <p:nvSpPr>
              <p:cNvPr id="27" name="矩形 26"/>
              <p:cNvSpPr>
                <a:spLocks noRot="1" noChangeAspect="1" noMove="1" noResize="1" noEditPoints="1" noAdjustHandles="1" noChangeArrowheads="1" noChangeShapeType="1" noTextEdit="1"/>
              </p:cNvSpPr>
              <p:nvPr/>
            </p:nvSpPr>
            <p:spPr>
              <a:xfrm>
                <a:off x="5828763" y="4869016"/>
                <a:ext cx="861326" cy="307777"/>
              </a:xfrm>
              <a:prstGeom prst="rect">
                <a:avLst/>
              </a:prstGeom>
              <a:blipFill rotWithShape="1">
                <a:blip r:embed="rId8"/>
                <a:stretch>
                  <a:fillRect l="-11" t="-153" r="42" b="89"/>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AlphaGo</a:t>
            </a:r>
            <a:r>
              <a:rPr lang="zh-CN" altLang="en-US" dirty="0"/>
              <a:t>到 </a:t>
            </a:r>
            <a:r>
              <a:rPr lang="en-US" altLang="zh-CN" dirty="0"/>
              <a:t>AlphaGo Zero(</a:t>
            </a:r>
            <a:r>
              <a:rPr lang="zh-CN" altLang="en-US" dirty="0"/>
              <a:t>元</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AlphaGo</a:t>
            </a:r>
            <a:r>
              <a:rPr lang="zh-CN" altLang="en-US" dirty="0"/>
              <a:t>：从感知到决策</a:t>
            </a:r>
            <a:r>
              <a:rPr lang="en-US" altLang="zh-CN" dirty="0"/>
              <a:t>---</a:t>
            </a:r>
            <a:r>
              <a:rPr lang="zh-CN" altLang="en-US" dirty="0"/>
              <a:t>强化学习</a:t>
            </a:r>
            <a:endParaRPr lang="zh-CN" altLang="en-US" dirty="0"/>
          </a:p>
          <a:p>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117" y="1739175"/>
            <a:ext cx="1270691" cy="1874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6"/>
          <p:cNvSpPr/>
          <p:nvPr/>
        </p:nvSpPr>
        <p:spPr bwMode="auto">
          <a:xfrm>
            <a:off x="3119255" y="3760685"/>
            <a:ext cx="677700" cy="42667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10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当前棋面</a:t>
            </a:r>
            <a:endParaRPr lang="en-US" altLang="zh-CN" sz="1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6" name="右箭头 1"/>
          <p:cNvSpPr/>
          <p:nvPr/>
        </p:nvSpPr>
        <p:spPr>
          <a:xfrm>
            <a:off x="4322842" y="2088798"/>
            <a:ext cx="723900"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nvGrpSpPr>
          <p:cNvPr id="7" name="组合 6"/>
          <p:cNvGrpSpPr/>
          <p:nvPr/>
        </p:nvGrpSpPr>
        <p:grpSpPr>
          <a:xfrm>
            <a:off x="3105547" y="4275805"/>
            <a:ext cx="691407" cy="536736"/>
            <a:chOff x="1434842" y="3980686"/>
            <a:chExt cx="691407" cy="402552"/>
          </a:xfrm>
        </p:grpSpPr>
        <p:sp>
          <p:nvSpPr>
            <p:cNvPr id="8" name="TextBox 2"/>
            <p:cNvSpPr txBox="1"/>
            <p:nvPr/>
          </p:nvSpPr>
          <p:spPr>
            <a:xfrm>
              <a:off x="1680891" y="4106239"/>
              <a:ext cx="184731" cy="276999"/>
            </a:xfrm>
            <a:prstGeom prst="rect">
              <a:avLst/>
            </a:prstGeom>
            <a:noFill/>
          </p:spPr>
          <p:txBody>
            <a:bodyPr wrap="none" rtlCol="0">
              <a:spAutoFit/>
            </a:bodyPr>
            <a:lstStyle/>
            <a:p>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9" name="矩形 8"/>
                <p:cNvSpPr/>
                <p:nvPr/>
              </p:nvSpPr>
              <p:spPr>
                <a:xfrm>
                  <a:off x="1434842" y="3980686"/>
                  <a:ext cx="691407" cy="230833"/>
                </a:xfrm>
                <a:prstGeom prst="rect">
                  <a:avLst/>
                </a:prstGeom>
              </p:spPr>
              <p:txBody>
                <a:bodyPr wrap="none">
                  <a:spAutoFit/>
                </a:bodyPr>
                <a:lstStyle/>
                <a:p>
                  <a:pPr algn="ctr"/>
                  <a:r>
                    <a:rPr lang="zh-CN" altLang="en-US" sz="1400" dirty="0">
                      <a:latin typeface="黑体" panose="02010609060101010101" pitchFamily="49" charset="-122"/>
                      <a:ea typeface="黑体" panose="02010609060101010101" pitchFamily="49" charset="-122"/>
                    </a:rPr>
                    <a:t>状态</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rPr>
                          </m:ctrlPr>
                        </m:sSubPr>
                        <m:e>
                          <m:r>
                            <a:rPr lang="en-US" altLang="zh-CN" sz="1400" i="1">
                              <a:latin typeface="Cambria Math" panose="02040503050406030204"/>
                              <a:ea typeface="黑体" panose="02010609060101010101" pitchFamily="49" charset="-122"/>
                            </a:rPr>
                            <m:t>𝑠</m:t>
                          </m:r>
                        </m:e>
                        <m:sub>
                          <m:r>
                            <a:rPr lang="en-US" altLang="zh-CN" sz="1400" i="1">
                              <a:latin typeface="Cambria Math" panose="02040503050406030204"/>
                              <a:ea typeface="黑体" panose="02010609060101010101" pitchFamily="49" charset="-122"/>
                            </a:rPr>
                            <m:t>𝑡</m:t>
                          </m:r>
                        </m:sub>
                      </m:sSub>
                    </m:oMath>
                  </a14:m>
                  <a:endParaRPr lang="zh-CN" altLang="en-US" sz="1400" dirty="0">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1434842" y="3980686"/>
                  <a:ext cx="691407" cy="230833"/>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0" name="矩形 9"/>
              <p:cNvSpPr/>
              <p:nvPr/>
            </p:nvSpPr>
            <p:spPr>
              <a:xfrm>
                <a:off x="4253388" y="1628604"/>
                <a:ext cx="711798"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行动</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rPr>
                        </m:ctrlPr>
                      </m:sSubPr>
                      <m:e>
                        <m:r>
                          <a:rPr lang="en-US" altLang="zh-CN" sz="1400" i="1">
                            <a:latin typeface="Cambria Math" panose="02040503050406030204"/>
                            <a:ea typeface="黑体" panose="02010609060101010101" pitchFamily="49" charset="-122"/>
                          </a:rPr>
                          <m:t>𝑎</m:t>
                        </m:r>
                      </m:e>
                      <m:sub>
                        <m:r>
                          <a:rPr lang="en-US" altLang="zh-CN" sz="1400" i="1">
                            <a:latin typeface="Cambria Math" panose="02040503050406030204"/>
                            <a:ea typeface="黑体" panose="02010609060101010101" pitchFamily="49" charset="-122"/>
                          </a:rPr>
                          <m:t>𝑡</m:t>
                        </m:r>
                      </m:sub>
                    </m:sSub>
                  </m:oMath>
                </a14:m>
                <a:endParaRPr lang="zh-CN" altLang="en-US" sz="1400" dirty="0">
                  <a:latin typeface="黑体" panose="02010609060101010101" pitchFamily="49" charset="-122"/>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4253388" y="1628604"/>
                <a:ext cx="711798" cy="307777"/>
              </a:xfrm>
              <a:prstGeom prst="rect">
                <a:avLst/>
              </a:prstGeom>
              <a:blipFill rotWithShape="1">
                <a:blip r:embed="rId3"/>
                <a:stretch>
                  <a:fillRect l="-22" t="-151" r="17" b="86"/>
                </a:stretch>
              </a:blipFill>
            </p:spPr>
            <p:txBody>
              <a:bodyPr/>
              <a:lstStyle/>
              <a:p>
                <a:r>
                  <a:rPr lang="zh-CN" altLang="en-US">
                    <a:noFill/>
                  </a:rPr>
                  <a:t> </a:t>
                </a:r>
              </a:p>
            </p:txBody>
          </p:sp>
        </mc:Fallback>
      </mc:AlternateContent>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9111" y="1789206"/>
            <a:ext cx="1273455" cy="1827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组合 11"/>
          <p:cNvGrpSpPr/>
          <p:nvPr/>
        </p:nvGrpSpPr>
        <p:grpSpPr>
          <a:xfrm>
            <a:off x="5355389" y="4312963"/>
            <a:ext cx="861326" cy="373452"/>
            <a:chOff x="1211753" y="4103149"/>
            <a:chExt cx="861325" cy="280089"/>
          </a:xfrm>
        </p:grpSpPr>
        <p:sp>
          <p:nvSpPr>
            <p:cNvPr id="13" name="TextBox 17"/>
            <p:cNvSpPr txBox="1"/>
            <p:nvPr/>
          </p:nvSpPr>
          <p:spPr>
            <a:xfrm>
              <a:off x="1680891" y="4106239"/>
              <a:ext cx="184731" cy="276999"/>
            </a:xfrm>
            <a:prstGeom prst="rect">
              <a:avLst/>
            </a:prstGeom>
            <a:noFill/>
          </p:spPr>
          <p:txBody>
            <a:bodyPr wrap="none" rtlCol="0">
              <a:spAutoFit/>
            </a:bodyPr>
            <a:lstStyle/>
            <a:p>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4" name="矩形 13"/>
                <p:cNvSpPr/>
                <p:nvPr/>
              </p:nvSpPr>
              <p:spPr>
                <a:xfrm>
                  <a:off x="1211753" y="4103149"/>
                  <a:ext cx="861325" cy="230833"/>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状态</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rPr>
                          </m:ctrlPr>
                        </m:sSubPr>
                        <m:e>
                          <m:r>
                            <a:rPr lang="en-US" altLang="zh-CN" sz="1400" i="1">
                              <a:latin typeface="Cambria Math" panose="02040503050406030204"/>
                              <a:ea typeface="黑体" panose="02010609060101010101" pitchFamily="49" charset="-122"/>
                            </a:rPr>
                            <m:t>𝑠</m:t>
                          </m:r>
                        </m:e>
                        <m:sub>
                          <m:r>
                            <a:rPr lang="en-US" altLang="zh-CN" sz="1400" i="1">
                              <a:latin typeface="Cambria Math" panose="02040503050406030204"/>
                              <a:ea typeface="黑体" panose="02010609060101010101" pitchFamily="49" charset="-122"/>
                            </a:rPr>
                            <m:t>𝑡</m:t>
                          </m:r>
                          <m:r>
                            <a:rPr lang="en-US" altLang="zh-CN" sz="1400" i="1">
                              <a:latin typeface="Cambria Math" panose="02040503050406030204"/>
                              <a:ea typeface="黑体" panose="02010609060101010101" pitchFamily="49" charset="-122"/>
                            </a:rPr>
                            <m:t>+</m:t>
                          </m:r>
                          <m:r>
                            <a:rPr lang="en-US" altLang="zh-CN" sz="1400" i="1">
                              <a:latin typeface="Cambria Math" panose="02040503050406030204"/>
                              <a:ea typeface="黑体" panose="02010609060101010101" pitchFamily="49" charset="-122"/>
                            </a:rPr>
                            <m:t>1</m:t>
                          </m:r>
                        </m:sub>
                      </m:sSub>
                    </m:oMath>
                  </a14:m>
                  <a:endParaRPr lang="zh-CN" altLang="en-US" sz="1400" dirty="0">
                    <a:ea typeface="黑体" panose="02010609060101010101" pitchFamily="49"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211753" y="4103149"/>
                  <a:ext cx="861325" cy="230833"/>
                </a:xfrm>
                <a:prstGeom prst="rect">
                  <a:avLst/>
                </a:prstGeom>
                <a:blipFill rotWithShape="1">
                  <a:blip r:embed="rId5"/>
                </a:blipFill>
              </p:spPr>
              <p:txBody>
                <a:bodyPr/>
                <a:lstStyle/>
                <a:p>
                  <a:r>
                    <a:rPr lang="zh-CN" altLang="en-US">
                      <a:noFill/>
                    </a:rPr>
                    <a:t> </a:t>
                  </a:r>
                </a:p>
              </p:txBody>
            </p:sp>
          </mc:Fallback>
        </mc:AlternateContent>
      </p:grpSp>
      <p:sp>
        <p:nvSpPr>
          <p:cNvPr id="15" name="右箭头 19"/>
          <p:cNvSpPr/>
          <p:nvPr/>
        </p:nvSpPr>
        <p:spPr>
          <a:xfrm>
            <a:off x="6413208" y="2127701"/>
            <a:ext cx="801743"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6" name="矩形 15"/>
              <p:cNvSpPr/>
              <p:nvPr/>
            </p:nvSpPr>
            <p:spPr>
              <a:xfrm>
                <a:off x="6373219" y="1643707"/>
                <a:ext cx="881716" cy="553998"/>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行动</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rPr>
                        </m:ctrlPr>
                      </m:sSubPr>
                      <m:e>
                        <m:r>
                          <a:rPr lang="en-US" altLang="zh-CN" sz="1400" i="1">
                            <a:latin typeface="Cambria Math" panose="02040503050406030204"/>
                            <a:ea typeface="黑体" panose="02010609060101010101" pitchFamily="49" charset="-122"/>
                          </a:rPr>
                          <m:t>𝑎</m:t>
                        </m:r>
                      </m:e>
                      <m:sub>
                        <m:r>
                          <a:rPr lang="en-US" altLang="zh-CN" sz="1400" i="1">
                            <a:latin typeface="Cambria Math" panose="02040503050406030204"/>
                            <a:ea typeface="黑体" panose="02010609060101010101" pitchFamily="49" charset="-122"/>
                          </a:rPr>
                          <m:t>𝑡</m:t>
                        </m:r>
                        <m:r>
                          <a:rPr lang="en-US" altLang="zh-CN" sz="1400" i="1">
                            <a:latin typeface="Cambria Math" panose="02040503050406030204"/>
                            <a:ea typeface="黑体" panose="02010609060101010101" pitchFamily="49" charset="-122"/>
                          </a:rPr>
                          <m:t>+</m:t>
                        </m:r>
                        <m:r>
                          <a:rPr lang="en-US" altLang="zh-CN" sz="1400" i="1">
                            <a:latin typeface="Cambria Math" panose="02040503050406030204"/>
                            <a:ea typeface="黑体" panose="02010609060101010101" pitchFamily="49" charset="-122"/>
                          </a:rPr>
                          <m:t>1</m:t>
                        </m:r>
                      </m:sub>
                    </m:sSub>
                  </m:oMath>
                </a14:m>
                <a:endParaRPr lang="zh-CN" altLang="en-US" sz="1400" dirty="0">
                  <a:ea typeface="黑体" panose="02010609060101010101" pitchFamily="49" charset="-122"/>
                </a:endParaRPr>
              </a:p>
              <a:p>
                <a:endParaRPr lang="zh-CN" altLang="en-US" sz="1600" dirty="0">
                  <a:latin typeface="黑体" panose="02010609060101010101" pitchFamily="49" charset="-122"/>
                  <a:ea typeface="黑体" panose="02010609060101010101" pitchFamily="49" charset="-122"/>
                </a:endParaRPr>
              </a:p>
            </p:txBody>
          </p:sp>
        </mc:Choice>
        <mc:Fallback>
          <p:sp>
            <p:nvSpPr>
              <p:cNvPr id="16" name="矩形 15"/>
              <p:cNvSpPr>
                <a:spLocks noRot="1" noChangeAspect="1" noMove="1" noResize="1" noEditPoints="1" noAdjustHandles="1" noChangeArrowheads="1" noChangeShapeType="1" noTextEdit="1"/>
              </p:cNvSpPr>
              <p:nvPr/>
            </p:nvSpPr>
            <p:spPr>
              <a:xfrm>
                <a:off x="6373219" y="1643707"/>
                <a:ext cx="881716" cy="553998"/>
              </a:xfrm>
              <a:prstGeom prst="rect">
                <a:avLst/>
              </a:prstGeom>
              <a:blipFill rotWithShape="1">
                <a:blip r:embed="rId6"/>
                <a:stretch>
                  <a:fillRect l="-41" t="-59" r="7" b="109"/>
                </a:stretch>
              </a:blipFill>
            </p:spPr>
            <p:txBody>
              <a:bodyPr/>
              <a:lstStyle/>
              <a:p>
                <a:r>
                  <a:rPr lang="zh-CN" altLang="en-US">
                    <a:noFill/>
                  </a:rPr>
                  <a:t> </a:t>
                </a:r>
              </a:p>
            </p:txBody>
          </p:sp>
        </mc:Fallback>
      </mc:AlternateContent>
      <p:sp>
        <p:nvSpPr>
          <p:cNvPr id="17" name="矩形 16"/>
          <p:cNvSpPr/>
          <p:nvPr/>
        </p:nvSpPr>
        <p:spPr>
          <a:xfrm>
            <a:off x="7391312" y="2045777"/>
            <a:ext cx="357790" cy="369332"/>
          </a:xfrm>
          <a:prstGeom prst="rect">
            <a:avLst/>
          </a:prstGeom>
        </p:spPr>
        <p:txBody>
          <a:bodyPr wrap="none">
            <a:spAutoFit/>
          </a:bodyPr>
          <a:lstStyle/>
          <a:p>
            <a:r>
              <a:rPr lang="en-US" altLang="zh-CN" dirty="0"/>
              <a:t>...</a:t>
            </a:r>
            <a:endParaRPr lang="zh-CN" altLang="en-US" dirty="0"/>
          </a:p>
        </p:txBody>
      </p:sp>
      <p:sp>
        <p:nvSpPr>
          <p:cNvPr id="18" name="椭圆 17"/>
          <p:cNvSpPr/>
          <p:nvPr/>
        </p:nvSpPr>
        <p:spPr>
          <a:xfrm>
            <a:off x="8197403" y="1873676"/>
            <a:ext cx="1813391" cy="914455"/>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CN" sz="1200">
                <a:solidFill>
                  <a:prstClr val="black"/>
                </a:solidFill>
                <a:latin typeface="Times New Roman" panose="02020603050405020304" pitchFamily="16" charset="0"/>
                <a:ea typeface="黑体" panose="02010609060101010101" pitchFamily="49" charset="-122"/>
                <a:cs typeface="Times New Roman" panose="02020603050405020304" pitchFamily="16" charset="0"/>
              </a:rPr>
              <a:t>1</a:t>
            </a:r>
            <a:r>
              <a:rPr lang="zh-CN" altLang="en-US" sz="1200">
                <a:solidFill>
                  <a:prstClr val="black"/>
                </a:solidFill>
                <a:latin typeface="Times New Roman" panose="02020603050405020304" pitchFamily="16" charset="0"/>
                <a:ea typeface="黑体" panose="02010609060101010101" pitchFamily="49" charset="-122"/>
                <a:cs typeface="Times New Roman" panose="02020603050405020304" pitchFamily="16" charset="0"/>
              </a:rPr>
              <a:t>（黑）：</a:t>
            </a:r>
            <a:r>
              <a:rPr lang="en-US" altLang="zh-CN" sz="1200">
                <a:solidFill>
                  <a:prstClr val="black"/>
                </a:solidFill>
                <a:latin typeface="Times New Roman" panose="02020603050405020304" pitchFamily="16" charset="0"/>
                <a:ea typeface="黑体" panose="02010609060101010101" pitchFamily="49" charset="-122"/>
                <a:cs typeface="Times New Roman" panose="02020603050405020304" pitchFamily="16" charset="0"/>
              </a:rPr>
              <a:t>0</a:t>
            </a:r>
            <a:r>
              <a:rPr lang="zh-CN" altLang="en-US" sz="1200">
                <a:solidFill>
                  <a:prstClr val="black"/>
                </a:solidFill>
                <a:latin typeface="Times New Roman" panose="02020603050405020304" pitchFamily="16" charset="0"/>
                <a:ea typeface="黑体" panose="02010609060101010101" pitchFamily="49" charset="-122"/>
                <a:cs typeface="Times New Roman" panose="02020603050405020304" pitchFamily="16" charset="0"/>
              </a:rPr>
              <a:t>（白）</a:t>
            </a:r>
            <a:endParaRPr lang="zh-CN" altLang="en-US" sz="12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右箭头 24"/>
          <p:cNvSpPr/>
          <p:nvPr/>
        </p:nvSpPr>
        <p:spPr>
          <a:xfrm>
            <a:off x="7777717" y="2131820"/>
            <a:ext cx="272459"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0" name="矩形 19"/>
              <p:cNvSpPr/>
              <p:nvPr/>
            </p:nvSpPr>
            <p:spPr>
              <a:xfrm>
                <a:off x="8525544" y="2858130"/>
                <a:ext cx="1533690" cy="523220"/>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比赛结果</a:t>
                </a:r>
                <a14:m>
                  <m:oMath xmlns:m="http://schemas.openxmlformats.org/officeDocument/2006/math">
                    <m:r>
                      <a:rPr lang="en-US" altLang="zh-CN" sz="1400" i="1">
                        <a:latin typeface="Cambria Math" panose="02040503050406030204"/>
                        <a:ea typeface="黑体" panose="02010609060101010101" pitchFamily="49" charset="-122"/>
                      </a:rPr>
                      <m:t>𝑅𝑒𝑤𝑎𝑟𝑑</m:t>
                    </m:r>
                  </m:oMath>
                </a14:m>
                <a:endParaRPr lang="zh-CN" altLang="en-US" sz="1400" dirty="0">
                  <a:latin typeface="黑体" panose="02010609060101010101" pitchFamily="49" charset="-122"/>
                  <a:ea typeface="黑体" panose="02010609060101010101" pitchFamily="49" charset="-122"/>
                </a:endParaRPr>
              </a:p>
              <a:p>
                <a:endParaRPr lang="zh-CN" altLang="en-US" sz="1400" dirty="0">
                  <a:latin typeface="黑体" panose="02010609060101010101" pitchFamily="49" charset="-122"/>
                  <a:ea typeface="黑体" panose="02010609060101010101" pitchFamily="49" charset="-122"/>
                </a:endParaRPr>
              </a:p>
            </p:txBody>
          </p:sp>
        </mc:Choice>
        <mc:Fallback>
          <p:sp>
            <p:nvSpPr>
              <p:cNvPr id="20" name="矩形 19"/>
              <p:cNvSpPr>
                <a:spLocks noRot="1" noChangeAspect="1" noMove="1" noResize="1" noEditPoints="1" noAdjustHandles="1" noChangeArrowheads="1" noChangeShapeType="1" noTextEdit="1"/>
              </p:cNvSpPr>
              <p:nvPr/>
            </p:nvSpPr>
            <p:spPr>
              <a:xfrm>
                <a:off x="8525544" y="2858130"/>
                <a:ext cx="1533690" cy="523220"/>
              </a:xfrm>
              <a:prstGeom prst="rect">
                <a:avLst/>
              </a:prstGeom>
              <a:blipFill rotWithShape="1">
                <a:blip r:embed="rId7"/>
                <a:stretch>
                  <a:fillRect l="-2" t="-120" r="13" b="117"/>
                </a:stretch>
              </a:blipFill>
            </p:spPr>
            <p:txBody>
              <a:bodyPr/>
              <a:lstStyle/>
              <a:p>
                <a:r>
                  <a:rPr lang="zh-CN" altLang="en-US">
                    <a:noFill/>
                  </a:rPr>
                  <a:t> </a:t>
                </a:r>
              </a:p>
            </p:txBody>
          </p:sp>
        </mc:Fallback>
      </mc:AlternateContent>
      <p:sp>
        <p:nvSpPr>
          <p:cNvPr id="21" name="下箭头 23"/>
          <p:cNvSpPr/>
          <p:nvPr/>
        </p:nvSpPr>
        <p:spPr>
          <a:xfrm>
            <a:off x="5838949" y="5394587"/>
            <a:ext cx="228489" cy="19036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2" name="矩形 21"/>
              <p:cNvSpPr/>
              <p:nvPr/>
            </p:nvSpPr>
            <p:spPr>
              <a:xfrm>
                <a:off x="470888" y="5474398"/>
                <a:ext cx="11721111" cy="1016753"/>
              </a:xfrm>
              <a:prstGeom prst="rect">
                <a:avLst/>
              </a:prstGeom>
            </p:spPr>
            <p:txBody>
              <a:bodyPr wrap="square">
                <a:spAutoFit/>
              </a:bodyPr>
              <a:lstStyle/>
              <a:p>
                <a:pPr algn="ctr"/>
                <a:r>
                  <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价值函数：</a:t>
                </a:r>
                <a:r>
                  <a:rPr lang="zh-CN" altLang="en-US"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训练价值网络 </a:t>
                </a:r>
                <a:r>
                  <a:rPr lang="en-US" altLang="zh-CN"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(value network )</a:t>
                </a:r>
                <a:r>
                  <a:rPr lang="zh-CN" altLang="en-US"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决策：</a:t>
                </a:r>
                <a:endParaRPr lang="en-US" altLang="zh-CN"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zh-CN" altLang="en-US" i="1">
                        <a:solidFill>
                          <a:srgbClr val="FF0000"/>
                        </a:solidFill>
                        <a:latin typeface="Cambria Math" panose="02040503050406030204"/>
                        <a:ea typeface="黑体" panose="02010609060101010101" pitchFamily="49" charset="-122"/>
                      </a:rPr>
                      <m:t>𝒯</m:t>
                    </m:r>
                    <m:d>
                      <m:dPr>
                        <m:ctrlPr>
                          <a:rPr lang="en-US" altLang="zh-CN" i="1">
                            <a:solidFill>
                              <a:srgbClr val="FF0000"/>
                            </a:solidFill>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𝑠</m:t>
                            </m:r>
                          </m:e>
                          <m:sub>
                            <m:r>
                              <a:rPr lang="en-US" altLang="zh-CN" sz="2000" i="1">
                                <a:latin typeface="Cambria Math" panose="02040503050406030204"/>
                                <a:ea typeface="黑体" panose="02010609060101010101" pitchFamily="49" charset="-122"/>
                              </a:rPr>
                              <m:t>1</m:t>
                            </m:r>
                          </m:sub>
                        </m:sSub>
                        <m:groupChr>
                          <m:groupChrPr>
                            <m:chr m:val="→"/>
                            <m:vertJc m:val="bot"/>
                            <m:ctrlPr>
                              <a:rPr lang="en-US" altLang="zh-CN" sz="2000" i="1">
                                <a:latin typeface="Cambria Math" panose="02040503050406030204" pitchFamily="18" charset="0"/>
                                <a:ea typeface="黑体" panose="02010609060101010101" pitchFamily="49" charset="-122"/>
                              </a:rPr>
                            </m:ctrlPr>
                          </m:groupChr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𝑎</m:t>
                                </m:r>
                              </m:e>
                              <m:sub>
                                <m:r>
                                  <a:rPr lang="en-US" altLang="zh-CN" sz="2000" i="1">
                                    <a:latin typeface="Cambria Math" panose="02040503050406030204"/>
                                    <a:ea typeface="黑体" panose="02010609060101010101" pitchFamily="49" charset="-122"/>
                                  </a:rPr>
                                  <m:t>1</m:t>
                                </m:r>
                              </m:sub>
                            </m:sSub>
                          </m:e>
                        </m:groupCh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𝑠</m:t>
                            </m:r>
                          </m:e>
                          <m:sub>
                            <m:r>
                              <a:rPr lang="en-US" altLang="zh-CN" sz="2000" i="1">
                                <a:latin typeface="Cambria Math" panose="02040503050406030204"/>
                                <a:ea typeface="黑体" panose="02010609060101010101" pitchFamily="49" charset="-122"/>
                              </a:rPr>
                              <m:t>2</m:t>
                            </m:r>
                          </m:sub>
                        </m:sSub>
                        <m:groupChr>
                          <m:groupChrPr>
                            <m:chr m:val="→"/>
                            <m:vertJc m:val="bot"/>
                            <m:ctrlPr>
                              <a:rPr lang="en-US" altLang="zh-CN" sz="2000" i="1">
                                <a:latin typeface="Cambria Math" panose="02040503050406030204" pitchFamily="18" charset="0"/>
                                <a:ea typeface="黑体" panose="02010609060101010101" pitchFamily="49" charset="-122"/>
                              </a:rPr>
                            </m:ctrlPr>
                          </m:groupChr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𝑎</m:t>
                                </m:r>
                              </m:e>
                              <m:sub>
                                <m:r>
                                  <a:rPr lang="en-US" altLang="zh-CN" sz="2000" i="1">
                                    <a:latin typeface="Cambria Math" panose="02040503050406030204"/>
                                    <a:ea typeface="黑体" panose="02010609060101010101" pitchFamily="49" charset="-122"/>
                                  </a:rPr>
                                  <m:t>2</m:t>
                                </m:r>
                              </m:sub>
                            </m:sSub>
                          </m:e>
                        </m:groupCh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𝑠</m:t>
                            </m:r>
                          </m:e>
                          <m:sub>
                            <m:r>
                              <a:rPr lang="en-US" altLang="zh-CN" sz="2000" i="1">
                                <a:latin typeface="Cambria Math" panose="02040503050406030204"/>
                                <a:ea typeface="黑体" panose="02010609060101010101" pitchFamily="49" charset="-122"/>
                              </a:rPr>
                              <m:t>3</m:t>
                            </m:r>
                          </m:sub>
                        </m:sSub>
                        <m:groupChr>
                          <m:groupChrPr>
                            <m:chr m:val="→"/>
                            <m:vertJc m:val="bot"/>
                            <m:ctrlPr>
                              <a:rPr lang="en-US" altLang="zh-CN" sz="2000" i="1">
                                <a:latin typeface="Cambria Math" panose="02040503050406030204" pitchFamily="18" charset="0"/>
                                <a:ea typeface="黑体" panose="02010609060101010101" pitchFamily="49" charset="-122"/>
                              </a:rPr>
                            </m:ctrlPr>
                          </m:groupChr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𝑎</m:t>
                                </m:r>
                              </m:e>
                              <m:sub>
                                <m:r>
                                  <a:rPr lang="en-US" altLang="zh-CN" sz="2000" i="1">
                                    <a:latin typeface="Cambria Math" panose="02040503050406030204"/>
                                    <a:ea typeface="黑体" panose="02010609060101010101" pitchFamily="49" charset="-122"/>
                                  </a:rPr>
                                  <m:t>3</m:t>
                                </m:r>
                              </m:sub>
                            </m:sSub>
                          </m:e>
                        </m:groupChr>
                        <m:r>
                          <a:rPr lang="en-US" altLang="zh-CN" sz="2000" i="1">
                            <a:latin typeface="Cambria Math" panose="02040503050406030204"/>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𝑠</m:t>
                            </m:r>
                          </m:e>
                          <m:sub>
                            <m:r>
                              <a:rPr lang="en-US" altLang="zh-CN" sz="2000" i="1">
                                <a:latin typeface="Cambria Math" panose="02040503050406030204"/>
                                <a:ea typeface="黑体" panose="02010609060101010101" pitchFamily="49" charset="-122"/>
                              </a:rPr>
                              <m:t>𝑇</m:t>
                            </m:r>
                          </m:sub>
                        </m:sSub>
                        <m:groupChr>
                          <m:groupChrPr>
                            <m:chr m:val="→"/>
                            <m:vertJc m:val="bot"/>
                            <m:ctrlPr>
                              <a:rPr lang="en-US" altLang="zh-CN" sz="2000" i="1">
                                <a:latin typeface="Cambria Math" panose="02040503050406030204" pitchFamily="18" charset="0"/>
                                <a:ea typeface="黑体" panose="02010609060101010101" pitchFamily="49" charset="-122"/>
                              </a:rPr>
                            </m:ctrlPr>
                          </m:groupChr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𝑎</m:t>
                                </m:r>
                              </m:e>
                              <m:sub>
                                <m:r>
                                  <a:rPr lang="en-US" altLang="zh-CN" sz="2000" i="1">
                                    <a:latin typeface="Cambria Math" panose="02040503050406030204"/>
                                    <a:ea typeface="黑体" panose="02010609060101010101" pitchFamily="49" charset="-122"/>
                                  </a:rPr>
                                  <m:t>𝑇</m:t>
                                </m:r>
                              </m:sub>
                            </m:sSub>
                          </m:e>
                        </m:groupChr>
                      </m:e>
                    </m:d>
                    <m:r>
                      <a:rPr lang="en-US" altLang="zh-CN" i="1">
                        <a:solidFill>
                          <a:srgbClr val="FF0000"/>
                        </a:solidFill>
                        <a:latin typeface="Cambria Math" panose="02040503050406030204"/>
                        <a:ea typeface="黑体" panose="02010609060101010101" pitchFamily="49" charset="-122"/>
                      </a:rPr>
                      <m:t>=</m:t>
                    </m:r>
                    <m:r>
                      <a:rPr lang="zh-CN" altLang="en-US" i="1">
                        <a:solidFill>
                          <a:srgbClr val="FF0000"/>
                        </a:solidFill>
                        <a:latin typeface="Cambria Math" panose="02040503050406030204"/>
                        <a:ea typeface="黑体" panose="02010609060101010101" pitchFamily="49" charset="-122"/>
                        <a:cs typeface="Times New Roman" panose="02020603050405020304" pitchFamily="16" charset="0"/>
                      </a:rPr>
                      <m:t>概率</m:t>
                    </m:r>
                  </m:oMath>
                </a14:m>
                <a:r>
                  <a:rPr lang="en-US" altLang="zh-CN"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 (</a:t>
                </a:r>
                <a:r>
                  <a:rPr lang="zh-CN" altLang="en-US"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给定棋面状态</a:t>
                </a:r>
                <a14:m>
                  <m:oMath xmlns:m="http://schemas.openxmlformats.org/officeDocument/2006/math">
                    <m:sSub>
                      <m:sSubPr>
                        <m:ctrlPr>
                          <a:rPr lang="en-US" altLang="zh-CN" sz="2000" i="1">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a:ea typeface="黑体" panose="02010609060101010101" pitchFamily="49" charset="-122"/>
                          </a:rPr>
                          <m:t>𝑠</m:t>
                        </m:r>
                      </m:e>
                      <m:sub>
                        <m:r>
                          <a:rPr lang="en-US" altLang="zh-CN" sz="2000" i="1">
                            <a:solidFill>
                              <a:srgbClr val="FF0000"/>
                            </a:solidFill>
                            <a:latin typeface="Cambria Math" panose="02040503050406030204"/>
                            <a:ea typeface="黑体" panose="02010609060101010101" pitchFamily="49" charset="-122"/>
                          </a:rPr>
                          <m:t>𝑡</m:t>
                        </m:r>
                      </m:sub>
                    </m:sSub>
                  </m:oMath>
                </a14:m>
                <a:r>
                  <a:rPr lang="zh-CN" altLang="en-US"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，判断某一个落子行动</a:t>
                </a:r>
                <a14:m>
                  <m:oMath xmlns:m="http://schemas.openxmlformats.org/officeDocument/2006/math">
                    <m:sSub>
                      <m:sSubPr>
                        <m:ctrlPr>
                          <a:rPr lang="en-US" altLang="zh-CN" sz="2000" i="1">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panose="02040503050406030204"/>
                            <a:ea typeface="黑体" panose="02010609060101010101" pitchFamily="49" charset="-122"/>
                          </a:rPr>
                          <m:t>𝑎</m:t>
                        </m:r>
                      </m:e>
                      <m:sub>
                        <m:r>
                          <a:rPr lang="en-US" altLang="zh-CN" sz="2000" i="1">
                            <a:solidFill>
                              <a:srgbClr val="FF0000"/>
                            </a:solidFill>
                            <a:latin typeface="Cambria Math" panose="02040503050406030204"/>
                            <a:ea typeface="黑体" panose="02010609060101010101" pitchFamily="49" charset="-122"/>
                          </a:rPr>
                          <m:t>𝑡</m:t>
                        </m:r>
                      </m:sub>
                    </m:sSub>
                  </m:oMath>
                </a14:m>
                <a:r>
                  <a:rPr lang="zh-CN" altLang="en-US"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后棋面获胜概率</a:t>
                </a:r>
                <a:r>
                  <a:rPr lang="en-US" altLang="zh-CN"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0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2" name="矩形 21"/>
              <p:cNvSpPr>
                <a:spLocks noRot="1" noChangeAspect="1" noMove="1" noResize="1" noEditPoints="1" noAdjustHandles="1" noChangeArrowheads="1" noChangeShapeType="1" noTextEdit="1"/>
              </p:cNvSpPr>
              <p:nvPr/>
            </p:nvSpPr>
            <p:spPr>
              <a:xfrm>
                <a:off x="470888" y="5474398"/>
                <a:ext cx="11721111" cy="1016753"/>
              </a:xfrm>
              <a:prstGeom prst="rect">
                <a:avLst/>
              </a:prstGeom>
              <a:blipFill rotWithShape="1">
                <a:blip r:embed="rId8"/>
                <a:stretch>
                  <a:fillRect l="-3" t="-6" r="5" b="18"/>
                </a:stretch>
              </a:blipFill>
            </p:spPr>
            <p:txBody>
              <a:bodyPr/>
              <a:lstStyle/>
              <a:p>
                <a:r>
                  <a:rPr lang="zh-CN" altLang="en-US">
                    <a:noFill/>
                  </a:rPr>
                  <a:t> </a:t>
                </a:r>
              </a:p>
            </p:txBody>
          </p:sp>
        </mc:Fallback>
      </mc:AlternateContent>
      <p:sp>
        <p:nvSpPr>
          <p:cNvPr id="23" name="圆角矩形 31"/>
          <p:cNvSpPr/>
          <p:nvPr/>
        </p:nvSpPr>
        <p:spPr bwMode="auto">
          <a:xfrm>
            <a:off x="5376987" y="3760685"/>
            <a:ext cx="677700" cy="42667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endParaRPr lang="en-US" altLang="zh-CN" sz="1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24" name="圆角矩形 32"/>
          <p:cNvSpPr/>
          <p:nvPr/>
        </p:nvSpPr>
        <p:spPr bwMode="auto">
          <a:xfrm>
            <a:off x="1410788" y="2163336"/>
            <a:ext cx="1180601" cy="622075"/>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自我博弈</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Self-play</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5" name="矩形 24"/>
              <p:cNvSpPr/>
              <p:nvPr/>
            </p:nvSpPr>
            <p:spPr>
              <a:xfrm>
                <a:off x="442259" y="4815737"/>
                <a:ext cx="11307484" cy="558230"/>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人工智能算法自我博弈所得围棋序贯数据：</a:t>
                </a:r>
                <a:r>
                  <a:rPr lang="en-US" altLang="zh-CN" sz="2400" dirty="0">
                    <a:ea typeface="黑体" panose="02010609060101010101" pitchFamily="49" charset="-122"/>
                  </a:rPr>
                  <a:t> </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1</m:t>
                        </m:r>
                      </m:sub>
                    </m:sSub>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1</m:t>
                            </m:r>
                          </m:sub>
                        </m:sSub>
                      </m:e>
                    </m:groupCh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2</m:t>
                        </m:r>
                      </m:sub>
                    </m:sSub>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2</m:t>
                            </m:r>
                          </m:sub>
                        </m:sSub>
                      </m:e>
                    </m:groupCh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3</m:t>
                        </m:r>
                      </m:sub>
                    </m:sSub>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3</m:t>
                            </m:r>
                          </m:sub>
                        </m:sSub>
                      </m:e>
                    </m:groupChr>
                    <m:r>
                      <a:rPr lang="en-US" altLang="zh-CN" sz="2400" i="1">
                        <a:latin typeface="Cambria Math" panose="02040503050406030204"/>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𝑇</m:t>
                        </m:r>
                      </m:sub>
                    </m:sSub>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𝑇</m:t>
                            </m:r>
                          </m:sub>
                        </m:sSub>
                      </m:e>
                    </m:groupChr>
                    <m:r>
                      <a:rPr lang="en-US" altLang="zh-CN" sz="2400" i="1">
                        <a:latin typeface="Cambria Math" panose="02040503050406030204"/>
                        <a:ea typeface="黑体" panose="02010609060101010101" pitchFamily="49" charset="-122"/>
                      </a:rPr>
                      <m:t>𝑅𝑒𝑤𝑎𝑟𝑑</m:t>
                    </m:r>
                  </m:oMath>
                </a14:m>
                <a:endParaRPr lang="zh-CN" altLang="en-US" sz="2400" dirty="0">
                  <a:latin typeface="黑体" panose="02010609060101010101" pitchFamily="49" charset="-122"/>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442259" y="4815737"/>
                <a:ext cx="11307484" cy="558230"/>
              </a:xfrm>
              <a:prstGeom prst="rect">
                <a:avLst/>
              </a:prstGeom>
              <a:blipFill rotWithShape="1">
                <a:blip r:embed="rId9"/>
                <a:stretch>
                  <a:fillRect l="-3" t="-95" r="3" b="107"/>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AlphaGo</a:t>
            </a:r>
            <a:r>
              <a:rPr lang="zh-CN" altLang="en-US" dirty="0"/>
              <a:t>到 </a:t>
            </a:r>
            <a:r>
              <a:rPr lang="en-US" altLang="zh-CN" dirty="0"/>
              <a:t>AlphaGo Zero(</a:t>
            </a:r>
            <a:r>
              <a:rPr lang="zh-CN" altLang="en-US" dirty="0"/>
              <a:t>元</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AlphaGo</a:t>
            </a:r>
            <a:r>
              <a:rPr lang="zh-CN" altLang="en-US" dirty="0"/>
              <a:t>：从感知到决策</a:t>
            </a:r>
            <a:r>
              <a:rPr lang="en-US" altLang="zh-CN" dirty="0"/>
              <a:t>---</a:t>
            </a:r>
            <a:r>
              <a:rPr lang="zh-CN" altLang="en-US" dirty="0"/>
              <a:t>蒙特卡洛树搜索</a:t>
            </a:r>
            <a:endParaRPr lang="zh-CN" altLang="en-US" dirty="0"/>
          </a:p>
          <a:p>
            <a:endParaRPr lang="zh-CN" altLang="en-US" dirty="0"/>
          </a:p>
        </p:txBody>
      </p:sp>
      <p:sp>
        <p:nvSpPr>
          <p:cNvPr id="4" name="圆角矩形 6"/>
          <p:cNvSpPr/>
          <p:nvPr/>
        </p:nvSpPr>
        <p:spPr bwMode="auto">
          <a:xfrm>
            <a:off x="804332" y="4731670"/>
            <a:ext cx="2258099" cy="558701"/>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蒙特卡洛树搜索  </a:t>
            </a:r>
            <a:endParaRPr lang="en-US" altLang="zh-CN"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5" name="右箭头 1"/>
          <p:cNvSpPr/>
          <p:nvPr/>
        </p:nvSpPr>
        <p:spPr>
          <a:xfrm>
            <a:off x="3180247" y="3053466"/>
            <a:ext cx="423808"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6" name="矩形 5"/>
              <p:cNvSpPr/>
              <p:nvPr/>
            </p:nvSpPr>
            <p:spPr>
              <a:xfrm>
                <a:off x="8208335" y="2441057"/>
                <a:ext cx="3179331" cy="1569660"/>
              </a:xfrm>
              <a:prstGeom prst="rect">
                <a:avLst/>
              </a:prstGeom>
            </p:spPr>
            <p:txBody>
              <a:bodyPr wrap="square">
                <a:spAutoFit/>
              </a:bodyPr>
              <a:lstStyle/>
              <a:p>
                <a:pPr algn="ctr"/>
                <a:r>
                  <a:rPr lang="zh-CN" altLang="en-US"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提升策略网络决策能力：</a:t>
                </a:r>
                <a:r>
                  <a:rPr lang="en-US" altLang="zh-CN"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zh-CN" altLang="en-US" sz="2400" i="1">
                        <a:solidFill>
                          <a:srgbClr val="FF0000"/>
                        </a:solidFill>
                        <a:latin typeface="Cambria Math" panose="02040503050406030204"/>
                        <a:ea typeface="黑体" panose="02010609060101010101" pitchFamily="49" charset="-122"/>
                      </a:rPr>
                      <m:t>𝒯</m:t>
                    </m:r>
                    <m:d>
                      <m:dPr>
                        <m:ctrlPr>
                          <a:rPr lang="en-US" altLang="zh-CN" sz="2400" i="1">
                            <a:solidFill>
                              <a:srgbClr val="FF0000"/>
                            </a:solidFill>
                            <a:latin typeface="Cambria Math" panose="02040503050406030204" pitchFamily="18" charset="0"/>
                            <a:ea typeface="黑体" panose="02010609060101010101" pitchFamily="49" charset="-122"/>
                          </a:rPr>
                        </m:ctrlPr>
                      </m:dPr>
                      <m:e>
                        <m:sSub>
                          <m:sSubPr>
                            <m:ctrlPr>
                              <a:rPr lang="en-US" altLang="zh-CN" sz="2400" i="1">
                                <a:solidFill>
                                  <a:srgbClr val="FF0000"/>
                                </a:solidFill>
                                <a:latin typeface="Cambria Math" panose="02040503050406030204" pitchFamily="18" charset="0"/>
                                <a:ea typeface="黑体" panose="02010609060101010101" pitchFamily="49" charset="-122"/>
                              </a:rPr>
                            </m:ctrlPr>
                          </m:sSubPr>
                          <m:e>
                            <m:r>
                              <a:rPr lang="en-US" altLang="zh-CN" sz="2400" i="1">
                                <a:solidFill>
                                  <a:srgbClr val="FF0000"/>
                                </a:solidFill>
                                <a:latin typeface="Cambria Math" panose="02040503050406030204"/>
                                <a:ea typeface="黑体" panose="02010609060101010101" pitchFamily="49" charset="-122"/>
                              </a:rPr>
                              <m:t>𝑠</m:t>
                            </m:r>
                          </m:e>
                          <m:sub>
                            <m:r>
                              <a:rPr lang="en-US" altLang="zh-CN" sz="2400" i="1">
                                <a:solidFill>
                                  <a:srgbClr val="FF0000"/>
                                </a:solidFill>
                                <a:latin typeface="Cambria Math" panose="02040503050406030204"/>
                                <a:ea typeface="黑体" panose="02010609060101010101" pitchFamily="49" charset="-122"/>
                              </a:rPr>
                              <m:t>𝑡</m:t>
                            </m:r>
                          </m:sub>
                        </m:sSub>
                      </m:e>
                    </m:d>
                    <m:r>
                      <a:rPr lang="en-US" altLang="zh-CN" sz="2400" i="1">
                        <a:solidFill>
                          <a:srgbClr val="FF0000"/>
                        </a:solidFill>
                        <a:latin typeface="Cambria Math" panose="02040503050406030204"/>
                        <a:ea typeface="黑体" panose="02010609060101010101" pitchFamily="49" charset="-122"/>
                      </a:rPr>
                      <m:t>=</m:t>
                    </m:r>
                    <m:sSub>
                      <m:sSubPr>
                        <m:ctrlPr>
                          <a:rPr lang="en-US" altLang="zh-CN" sz="2400" i="1">
                            <a:solidFill>
                              <a:srgbClr val="FF0000"/>
                            </a:solidFill>
                            <a:latin typeface="Cambria Math" panose="02040503050406030204" pitchFamily="18" charset="0"/>
                            <a:ea typeface="黑体" panose="02010609060101010101" pitchFamily="49" charset="-122"/>
                          </a:rPr>
                        </m:ctrlPr>
                      </m:sSubPr>
                      <m:e>
                        <m:r>
                          <a:rPr lang="en-US" altLang="zh-CN" sz="2400" i="1">
                            <a:solidFill>
                              <a:srgbClr val="FF0000"/>
                            </a:solidFill>
                            <a:latin typeface="Cambria Math" panose="02040503050406030204"/>
                            <a:ea typeface="黑体" panose="02010609060101010101" pitchFamily="49" charset="-122"/>
                          </a:rPr>
                          <m:t>𝑎</m:t>
                        </m:r>
                      </m:e>
                      <m:sub>
                        <m:r>
                          <a:rPr lang="en-US" altLang="zh-CN" sz="2400" i="1">
                            <a:solidFill>
                              <a:srgbClr val="FF0000"/>
                            </a:solidFill>
                            <a:latin typeface="Cambria Math" panose="02040503050406030204"/>
                            <a:ea typeface="黑体" panose="02010609060101010101" pitchFamily="49" charset="-122"/>
                          </a:rPr>
                          <m:t>𝑡</m:t>
                        </m:r>
                      </m:sub>
                    </m:sSub>
                  </m:oMath>
                </a14:m>
                <a:r>
                  <a:rPr lang="en-US" altLang="zh-CN"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给定棋面状态</a:t>
                </a:r>
                <a14:m>
                  <m:oMath xmlns:m="http://schemas.openxmlformats.org/officeDocument/2006/math">
                    <m:sSub>
                      <m:sSubPr>
                        <m:ctrlPr>
                          <a:rPr lang="en-US" altLang="zh-CN" sz="2400" i="1">
                            <a:solidFill>
                              <a:srgbClr val="FF0000"/>
                            </a:solidFill>
                            <a:latin typeface="Cambria Math" panose="02040503050406030204" pitchFamily="18" charset="0"/>
                            <a:ea typeface="黑体" panose="02010609060101010101" pitchFamily="49" charset="-122"/>
                          </a:rPr>
                        </m:ctrlPr>
                      </m:sSubPr>
                      <m:e>
                        <m:r>
                          <a:rPr lang="en-US" altLang="zh-CN" sz="2400" i="1">
                            <a:solidFill>
                              <a:srgbClr val="FF0000"/>
                            </a:solidFill>
                            <a:latin typeface="Cambria Math" panose="02040503050406030204"/>
                            <a:ea typeface="黑体" panose="02010609060101010101" pitchFamily="49" charset="-122"/>
                          </a:rPr>
                          <m:t>𝑠</m:t>
                        </m:r>
                      </m:e>
                      <m:sub>
                        <m:r>
                          <a:rPr lang="en-US" altLang="zh-CN" sz="2400" i="1">
                            <a:solidFill>
                              <a:srgbClr val="FF0000"/>
                            </a:solidFill>
                            <a:latin typeface="Cambria Math" panose="02040503050406030204"/>
                            <a:ea typeface="黑体" panose="02010609060101010101" pitchFamily="49" charset="-122"/>
                          </a:rPr>
                          <m:t>𝑡</m:t>
                        </m:r>
                      </m:sub>
                    </m:sSub>
                  </m:oMath>
                </a14:m>
                <a:r>
                  <a:rPr lang="zh-CN" altLang="en-US"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，选择一个落子行动</a:t>
                </a:r>
                <a14:m>
                  <m:oMath xmlns:m="http://schemas.openxmlformats.org/officeDocument/2006/math">
                    <m:sSub>
                      <m:sSubPr>
                        <m:ctrlPr>
                          <a:rPr lang="en-US" altLang="zh-CN" sz="2400" i="1">
                            <a:solidFill>
                              <a:srgbClr val="FF0000"/>
                            </a:solidFill>
                            <a:latin typeface="Cambria Math" panose="02040503050406030204" pitchFamily="18" charset="0"/>
                            <a:ea typeface="黑体" panose="02010609060101010101" pitchFamily="49" charset="-122"/>
                          </a:rPr>
                        </m:ctrlPr>
                      </m:sSubPr>
                      <m:e>
                        <m:r>
                          <a:rPr lang="en-US" altLang="zh-CN" sz="2400" i="1">
                            <a:solidFill>
                              <a:srgbClr val="FF0000"/>
                            </a:solidFill>
                            <a:latin typeface="Cambria Math" panose="02040503050406030204"/>
                            <a:ea typeface="黑体" panose="02010609060101010101" pitchFamily="49" charset="-122"/>
                          </a:rPr>
                          <m:t>𝑎</m:t>
                        </m:r>
                      </m:e>
                      <m:sub>
                        <m:r>
                          <a:rPr lang="en-US" altLang="zh-CN" sz="2400" i="1">
                            <a:solidFill>
                              <a:srgbClr val="FF0000"/>
                            </a:solidFill>
                            <a:latin typeface="Cambria Math" panose="02040503050406030204"/>
                            <a:ea typeface="黑体" panose="02010609060101010101" pitchFamily="49" charset="-122"/>
                          </a:rPr>
                          <m:t>𝑡</m:t>
                        </m:r>
                      </m:sub>
                    </m:sSub>
                  </m:oMath>
                </a14:m>
                <a:r>
                  <a:rPr lang="en-US" altLang="zh-CN"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8208335" y="2441057"/>
                <a:ext cx="3179331" cy="1569660"/>
              </a:xfrm>
              <a:prstGeom prst="rect">
                <a:avLst/>
              </a:prstGeom>
              <a:blipFill rotWithShape="1">
                <a:blip r:embed="rId1"/>
                <a:stretch>
                  <a:fillRect l="-10" t="-7" r="7" b="4"/>
                </a:stretch>
              </a:blipFill>
            </p:spPr>
            <p:txBody>
              <a:bodyPr/>
              <a:lstStyle/>
              <a:p>
                <a:r>
                  <a:rPr lang="zh-CN" altLang="en-US">
                    <a:noFill/>
                  </a:rPr>
                  <a:t> </a:t>
                </a:r>
              </a:p>
            </p:txBody>
          </p:sp>
        </mc:Fallback>
      </mc:AlternateContent>
      <p:sp>
        <p:nvSpPr>
          <p:cNvPr id="7" name="圆角矩形 33"/>
          <p:cNvSpPr/>
          <p:nvPr/>
        </p:nvSpPr>
        <p:spPr bwMode="auto">
          <a:xfrm>
            <a:off x="6726170" y="4612866"/>
            <a:ext cx="2311505" cy="825188"/>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训练更好的</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策略函数</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333" y="2245134"/>
            <a:ext cx="2258099" cy="2367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4057079" y="2317947"/>
            <a:ext cx="3608447" cy="1877437"/>
          </a:xfrm>
          <a:prstGeom prst="rect">
            <a:avLst/>
          </a:prstGeom>
        </p:spPr>
        <p:txBody>
          <a:bodyPr wrap="square">
            <a:spAutoFit/>
          </a:bodyP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000" b="1" i="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Exploration</a:t>
            </a:r>
            <a:r>
              <a:rPr lang="zh-CN" altLang="en-US"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 </a:t>
            </a:r>
            <a:r>
              <a:rPr lang="en-US" altLang="zh-CN"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探索</a:t>
            </a:r>
            <a:r>
              <a:rPr lang="en-US" altLang="zh-CN"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 </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 vs. </a:t>
            </a:r>
            <a:r>
              <a:rPr lang="en-US" altLang="zh-CN" sz="2000" b="1" i="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Exploitation </a:t>
            </a:r>
            <a:r>
              <a:rPr lang="en-US" altLang="zh-CN"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利用</a:t>
            </a:r>
            <a:r>
              <a:rPr lang="en-US" altLang="zh-CN"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0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通过</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平衡探索未知空间</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与</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利用已有经验</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”进行采样</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AlphaGo</a:t>
            </a:r>
            <a:r>
              <a:rPr lang="zh-CN" altLang="en-US" dirty="0"/>
              <a:t>到 </a:t>
            </a:r>
            <a:r>
              <a:rPr lang="en-US" altLang="zh-CN" dirty="0"/>
              <a:t>AlphaGo Zero(</a:t>
            </a:r>
            <a:r>
              <a:rPr lang="zh-CN" altLang="en-US" dirty="0"/>
              <a:t>元</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AlphaGo</a:t>
            </a:r>
            <a:r>
              <a:rPr lang="zh-CN" altLang="en-US" dirty="0"/>
              <a:t>：从感知到决策</a:t>
            </a:r>
            <a:endParaRPr lang="zh-CN" altLang="en-US" dirty="0"/>
          </a:p>
          <a:p>
            <a:endParaRPr lang="zh-CN" altLang="en-US" dirty="0"/>
          </a:p>
        </p:txBody>
      </p:sp>
      <p:grpSp>
        <p:nvGrpSpPr>
          <p:cNvPr id="7" name="组合 6"/>
          <p:cNvGrpSpPr/>
          <p:nvPr/>
        </p:nvGrpSpPr>
        <p:grpSpPr>
          <a:xfrm>
            <a:off x="949048" y="1424764"/>
            <a:ext cx="10848505" cy="4709029"/>
            <a:chOff x="4665133" y="1260478"/>
            <a:chExt cx="4933264" cy="2925473"/>
          </a:xfrm>
        </p:grpSpPr>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5133" y="1753022"/>
              <a:ext cx="3352800"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0967" y="1319334"/>
              <a:ext cx="685800" cy="766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直接箭头连接符 9"/>
            <p:cNvCxnSpPr/>
            <p:nvPr/>
          </p:nvCxnSpPr>
          <p:spPr>
            <a:xfrm flipH="1" flipV="1">
              <a:off x="5562600" y="1684867"/>
              <a:ext cx="431800" cy="1699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669576" y="1260478"/>
              <a:ext cx="1913809" cy="401532"/>
            </a:xfrm>
            <a:prstGeom prst="rect">
              <a:avLst/>
            </a:prstGeom>
          </p:spPr>
          <p:txBody>
            <a:bodyPr wrap="square">
              <a:spAutoFit/>
            </a:bodyPr>
            <a:lstStyle/>
            <a:p>
              <a:r>
                <a:rPr lang="zh-CN" altLang="en-US" sz="3600" b="1" dirty="0">
                  <a:solidFill>
                    <a:srgbClr val="C00000"/>
                  </a:solidFill>
                  <a:latin typeface="黑体" panose="02010609060101010101" pitchFamily="49" charset="-122"/>
                  <a:ea typeface="黑体" panose="02010609060101010101" pitchFamily="49" charset="-122"/>
                </a:rPr>
                <a:t>深</a:t>
              </a:r>
              <a:r>
                <a:rPr lang="zh-CN" altLang="en-US" sz="2400" b="1" dirty="0">
                  <a:latin typeface="黑体" panose="02010609060101010101" pitchFamily="49" charset="-122"/>
                  <a:ea typeface="黑体" panose="02010609060101010101" pitchFamily="49" charset="-122"/>
                </a:rPr>
                <a:t>度学习有效编码感知棋面</a:t>
              </a:r>
              <a:endParaRPr lang="zh-CN" altLang="en-US" sz="2400" b="1" dirty="0">
                <a:latin typeface="黑体" panose="02010609060101010101" pitchFamily="49" charset="-122"/>
                <a:ea typeface="黑体" panose="02010609060101010101" pitchFamily="49" charset="-122"/>
              </a:endParaRPr>
            </a:p>
          </p:txBody>
        </p:sp>
        <p:cxnSp>
          <p:nvCxnSpPr>
            <p:cNvPr id="12" name="直接箭头连接符 11"/>
            <p:cNvCxnSpPr/>
            <p:nvPr/>
          </p:nvCxnSpPr>
          <p:spPr>
            <a:xfrm flipH="1">
              <a:off x="6951133" y="2085640"/>
              <a:ext cx="908727" cy="505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矩形 12"/>
                <p:cNvSpPr/>
                <p:nvPr/>
              </p:nvSpPr>
              <p:spPr>
                <a:xfrm>
                  <a:off x="7695468" y="1614578"/>
                  <a:ext cx="1902929" cy="1379308"/>
                </a:xfrm>
                <a:prstGeom prst="rect">
                  <a:avLst/>
                </a:prstGeom>
              </p:spPr>
              <p:txBody>
                <a:bodyPr wrap="square">
                  <a:spAutoFit/>
                </a:bodyPr>
                <a:lstStyle/>
                <a:p>
                  <a:r>
                    <a:rPr lang="zh-CN" altLang="en-US" sz="3600" b="1" dirty="0">
                      <a:solidFill>
                        <a:srgbClr val="C00000"/>
                      </a:solidFill>
                      <a:latin typeface="黑体" panose="02010609060101010101" pitchFamily="49" charset="-122"/>
                      <a:ea typeface="黑体" panose="02010609060101010101" pitchFamily="49" charset="-122"/>
                    </a:rPr>
                    <a:t>强</a:t>
                  </a:r>
                  <a:r>
                    <a:rPr lang="zh-CN" altLang="en-US" sz="2400" b="1" dirty="0">
                      <a:latin typeface="黑体" panose="02010609060101010101" pitchFamily="49" charset="-122"/>
                      <a:ea typeface="黑体" panose="02010609060101010101" pitchFamily="49" charset="-122"/>
                    </a:rPr>
                    <a:t>化学习助力序贯决策行动</a:t>
                  </a:r>
                  <a:endParaRPr lang="en-US" altLang="zh-CN" sz="2400" b="1" dirty="0">
                    <a:latin typeface="黑体" panose="02010609060101010101" pitchFamily="49" charset="-122"/>
                    <a:ea typeface="黑体" panose="02010609060101010101" pitchFamily="49" charset="-122"/>
                  </a:endParaRPr>
                </a:p>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1</m:t>
                            </m:r>
                          </m:sub>
                        </m:sSub>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1</m:t>
                                </m:r>
                              </m:sub>
                            </m:sSub>
                          </m:e>
                        </m:groupCh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2</m:t>
                            </m:r>
                          </m:sub>
                        </m:sSub>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2</m:t>
                                </m:r>
                              </m:sub>
                            </m:sSub>
                          </m:e>
                        </m:groupChr>
                        <m:r>
                          <a:rPr lang="en-US" altLang="zh-CN" sz="2400" i="1">
                            <a:latin typeface="Cambria Math" panose="02040503050406030204"/>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𝑇</m:t>
                            </m:r>
                          </m:sub>
                        </m:sSub>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𝑇</m:t>
                                </m:r>
                              </m:sub>
                            </m:sSub>
                          </m:e>
                        </m:groupChr>
                        <m:r>
                          <a:rPr lang="en-US" altLang="zh-CN" sz="2400" i="1">
                            <a:latin typeface="Cambria Math" panose="02040503050406030204"/>
                            <a:ea typeface="黑体" panose="02010609060101010101" pitchFamily="49" charset="-122"/>
                          </a:rPr>
                          <m:t>𝑅𝑒𝑤𝑎𝑟𝑑</m:t>
                        </m:r>
                      </m:oMath>
                    </m:oMathPara>
                  </a14:m>
                  <a:endParaRPr lang="zh-CN" altLang="en-US" sz="2400" dirty="0">
                    <a:latin typeface="黑体" panose="02010609060101010101" pitchFamily="49" charset="-122"/>
                    <a:ea typeface="黑体" panose="02010609060101010101" pitchFamily="49" charset="-122"/>
                  </a:endParaRPr>
                </a:p>
                <a:p>
                  <a:endParaRPr lang="en-US" altLang="zh-CN" sz="2400" i="1" dirty="0">
                    <a:latin typeface="Cambria Math" panose="02040503050406030204"/>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mc:Choice>
          <mc:Fallback>
            <p:sp>
              <p:nvSpPr>
                <p:cNvPr id="13" name="矩形 12"/>
                <p:cNvSpPr>
                  <a:spLocks noRot="1" noChangeAspect="1" noMove="1" noResize="1" noEditPoints="1" noAdjustHandles="1" noChangeArrowheads="1" noChangeShapeType="1" noTextEdit="1"/>
                </p:cNvSpPr>
                <p:nvPr/>
              </p:nvSpPr>
              <p:spPr>
                <a:xfrm>
                  <a:off x="7695468" y="1614578"/>
                  <a:ext cx="1902929" cy="1379308"/>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4770967" y="3784419"/>
                  <a:ext cx="4568422" cy="401532"/>
                </a:xfrm>
                <a:prstGeom prst="rect">
                  <a:avLst/>
                </a:prstGeom>
              </p:spPr>
              <p:txBody>
                <a:bodyPr wrap="square">
                  <a:spAutoFit/>
                </a:bodyPr>
                <a:lstStyle/>
                <a:p>
                  <a:pPr algn="ctr"/>
                  <a:r>
                    <a:rPr lang="zh-CN" altLang="en-US" sz="3600" b="1" dirty="0">
                      <a:solidFill>
                        <a:srgbClr val="C00000"/>
                      </a:solidFill>
                      <a:latin typeface="黑体" panose="02010609060101010101" pitchFamily="49" charset="-122"/>
                      <a:ea typeface="黑体" panose="02010609060101010101" pitchFamily="49" charset="-122"/>
                    </a:rPr>
                    <a:t>蒙</a:t>
                  </a:r>
                  <a:r>
                    <a:rPr lang="zh-CN" altLang="en-US" sz="2400" b="1" dirty="0">
                      <a:latin typeface="黑体" panose="02010609060101010101" pitchFamily="49" charset="-122"/>
                      <a:ea typeface="黑体" panose="02010609060101010101" pitchFamily="49" charset="-122"/>
                    </a:rPr>
                    <a:t>特卡洛搜索支持从浩渺样本空间中采样</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𝑡</m:t>
                          </m:r>
                        </m:sub>
                      </m:sSub>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𝑡</m:t>
                              </m:r>
                            </m:sub>
                          </m:sSub>
                        </m:e>
                      </m:groupCh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𝑡</m:t>
                          </m:r>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1</m:t>
                          </m:r>
                        </m:sub>
                      </m:sSub>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𝑡</m:t>
                              </m:r>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1</m:t>
                              </m:r>
                            </m:sub>
                          </m:sSub>
                        </m:e>
                      </m:groupCh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𝑡</m:t>
                          </m:r>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2</m:t>
                          </m:r>
                        </m:sub>
                      </m:sSub>
                      <m:r>
                        <a:rPr lang="en-US" altLang="zh-CN" sz="2400" i="1">
                          <a:latin typeface="Cambria Math" panose="02040503050406030204"/>
                          <a:ea typeface="黑体" panose="02010609060101010101" pitchFamily="49" charset="-122"/>
                        </a:rPr>
                        <m:t>…</m:t>
                      </m:r>
                      <m:groupChr>
                        <m:groupChrPr>
                          <m:chr m:val="→"/>
                          <m:vertJc m:val="bot"/>
                          <m:ctrlPr>
                            <a:rPr lang="en-US" altLang="zh-CN" sz="2400" i="1">
                              <a:latin typeface="Cambria Math" panose="02040503050406030204" pitchFamily="18" charset="0"/>
                              <a:ea typeface="黑体" panose="02010609060101010101" pitchFamily="49" charset="-122"/>
                            </a:rPr>
                          </m:ctrlPr>
                        </m:groupChr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𝑎</m:t>
                              </m:r>
                            </m:e>
                            <m:sub>
                              <m:r>
                                <a:rPr lang="en-US" altLang="zh-CN" sz="2400" i="1">
                                  <a:latin typeface="Cambria Math" panose="02040503050406030204"/>
                                  <a:ea typeface="黑体" panose="02010609060101010101" pitchFamily="49" charset="-122"/>
                                </a:rPr>
                                <m:t>𝑇</m:t>
                              </m:r>
                            </m:sub>
                          </m:sSub>
                        </m:e>
                      </m:groupCh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a:ea typeface="黑体" panose="02010609060101010101" pitchFamily="49" charset="-122"/>
                            </a:rPr>
                            <m:t>𝑠</m:t>
                          </m:r>
                        </m:e>
                        <m:sub>
                          <m:r>
                            <a:rPr lang="en-US" altLang="zh-CN" sz="2400" i="1">
                              <a:latin typeface="Cambria Math" panose="02040503050406030204"/>
                              <a:ea typeface="黑体" panose="02010609060101010101" pitchFamily="49" charset="-122"/>
                            </a:rPr>
                            <m:t>𝑇</m:t>
                          </m:r>
                        </m:sub>
                      </m:sSub>
                    </m:oMath>
                  </a14:m>
                  <a:endParaRPr lang="en-US" altLang="zh-CN" sz="2400" dirty="0">
                    <a:latin typeface="黑体" panose="02010609060101010101" pitchFamily="49" charset="-122"/>
                    <a:ea typeface="黑体" panose="02010609060101010101" pitchFamily="49" charset="-122"/>
                  </a:endParaRPr>
                </a:p>
              </p:txBody>
            </p:sp>
          </mc:Choice>
          <mc:Fallback>
            <p:sp>
              <p:nvSpPr>
                <p:cNvPr id="14" name="矩形 13"/>
                <p:cNvSpPr>
                  <a:spLocks noRot="1" noChangeAspect="1" noMove="1" noResize="1" noEditPoints="1" noAdjustHandles="1" noChangeArrowheads="1" noChangeShapeType="1" noTextEdit="1"/>
                </p:cNvSpPr>
                <p:nvPr/>
              </p:nvSpPr>
              <p:spPr>
                <a:xfrm>
                  <a:off x="4770967" y="3784419"/>
                  <a:ext cx="4568422" cy="401532"/>
                </a:xfrm>
                <a:prstGeom prst="rect">
                  <a:avLst/>
                </a:prstGeom>
                <a:blipFill rotWithShape="1">
                  <a:blip r:embed="rId4"/>
                </a:blipFill>
              </p:spPr>
              <p:txBody>
                <a:bodyPr/>
                <a:lstStyle/>
                <a:p>
                  <a:r>
                    <a:rPr lang="zh-CN" altLang="en-US">
                      <a:noFill/>
                    </a:rPr>
                    <a:t> </a:t>
                  </a:r>
                </a:p>
              </p:txBody>
            </p:sp>
          </mc:Fallback>
        </mc:AlternateContent>
        <p:cxnSp>
          <p:nvCxnSpPr>
            <p:cNvPr id="15" name="直接箭头连接符 14"/>
            <p:cNvCxnSpPr/>
            <p:nvPr/>
          </p:nvCxnSpPr>
          <p:spPr>
            <a:xfrm flipV="1">
              <a:off x="6951133" y="3479800"/>
              <a:ext cx="110067" cy="2940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人工智能历史</a:t>
            </a:r>
            <a:endParaRPr lang="en-US" altLang="zh-CN" dirty="0"/>
          </a:p>
          <a:p>
            <a:r>
              <a:rPr lang="zh-CN" altLang="en-US" dirty="0"/>
              <a:t>人工智能课程体系</a:t>
            </a:r>
            <a:endParaRPr lang="en-US" altLang="zh-CN" dirty="0"/>
          </a:p>
          <a:p>
            <a:r>
              <a:rPr lang="zh-CN" altLang="en-US" dirty="0"/>
              <a:t>课程内容概要</a:t>
            </a:r>
            <a:endParaRPr lang="zh-CN" altLang="en-US" dirty="0"/>
          </a:p>
          <a:p>
            <a:r>
              <a:rPr lang="zh-CN" altLang="en-US" dirty="0"/>
              <a:t>趋势与发展</a:t>
            </a:r>
            <a:endParaRPr lang="en-US" altLang="zh-CN" dirty="0"/>
          </a:p>
          <a:p>
            <a:r>
              <a:rPr lang="zh-CN" altLang="en-US" dirty="0"/>
              <a:t>实训题目安排</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AlphaGo</a:t>
            </a:r>
            <a:r>
              <a:rPr lang="zh-CN" altLang="en-US" dirty="0"/>
              <a:t>到 </a:t>
            </a:r>
            <a:r>
              <a:rPr lang="en-US" altLang="zh-CN" dirty="0"/>
              <a:t>AlphaGo Zero(</a:t>
            </a:r>
            <a:r>
              <a:rPr lang="zh-CN" altLang="en-US" dirty="0"/>
              <a:t>元</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自对弈强化学习，完全从随机落子开始，不用人类棋谱 </a:t>
            </a:r>
            <a:r>
              <a:rPr lang="en-US" altLang="zh-CN" dirty="0"/>
              <a:t>( 40</a:t>
            </a:r>
            <a:r>
              <a:rPr lang="zh-CN" altLang="en-US" dirty="0"/>
              <a:t>天走完了人类 </a:t>
            </a:r>
            <a:r>
              <a:rPr lang="en-US" altLang="zh-CN" dirty="0"/>
              <a:t>4000 </a:t>
            </a:r>
            <a:r>
              <a:rPr lang="zh-CN" altLang="en-US" dirty="0"/>
              <a:t>年时间</a:t>
            </a:r>
            <a:r>
              <a:rPr lang="en-US" altLang="zh-CN" dirty="0"/>
              <a:t>)</a:t>
            </a:r>
            <a:endParaRPr lang="en-US" altLang="zh-CN" dirty="0"/>
          </a:p>
          <a:p>
            <a:endParaRPr lang="zh-CN" altLang="en-US" dirty="0"/>
          </a:p>
        </p:txBody>
      </p:sp>
      <p:sp>
        <p:nvSpPr>
          <p:cNvPr id="5" name="矩形 4"/>
          <p:cNvSpPr/>
          <p:nvPr/>
        </p:nvSpPr>
        <p:spPr>
          <a:xfrm>
            <a:off x="1234773" y="5673783"/>
            <a:ext cx="9722453" cy="954107"/>
          </a:xfrm>
          <a:prstGeom prst="rect">
            <a:avLst/>
          </a:prstGeom>
        </p:spPr>
        <p:txBody>
          <a:bodyPr wrap="square">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经过</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天训练后，</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Zero</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总计运行约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2900</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万次自我对弈，得以击败</a:t>
            </a:r>
            <a:r>
              <a:rPr lang="en-US" altLang="zh-CN" sz="2800" dirty="0" err="1">
                <a:latin typeface="Times New Roman" panose="02020603050405020304" pitchFamily="16" charset="0"/>
                <a:ea typeface="黑体" panose="02010609060101010101" pitchFamily="49" charset="-122"/>
                <a:cs typeface="Times New Roman" panose="02020603050405020304" pitchFamily="16" charset="0"/>
              </a:rPr>
              <a:t>AlphaGo</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 Master</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，比分为</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89</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比</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11</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8040758" y="2428767"/>
            <a:ext cx="3268146" cy="2308324"/>
          </a:xfrm>
          <a:prstGeom prst="rect">
            <a:avLst/>
          </a:prstGeom>
        </p:spPr>
        <p:txBody>
          <a:bodyPr wrap="square">
            <a:spAutoFit/>
          </a:bodyPr>
          <a:lstStyle/>
          <a:p>
            <a:pPr marL="285750" indent="-285750" algn="just">
              <a:buFont typeface="Wingdings" panose="05000000000000000000" pitchFamily="2" charset="2"/>
              <a:buChar char="l"/>
            </a:pP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48</a:t>
            </a: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个</a:t>
            </a: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TPU(</a:t>
            </a: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约</a:t>
            </a: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1.2</a:t>
            </a: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万颗</a:t>
            </a: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GTX 1080 </a:t>
            </a:r>
            <a:r>
              <a:rPr lang="en-US" altLang="zh-CN" sz="2400" dirty="0" err="1">
                <a:latin typeface="Times New Roman" panose="02020603050405020304" pitchFamily="16" charset="0"/>
                <a:ea typeface="微软雅黑" panose="020B0503020204020204" pitchFamily="34" charset="-122"/>
                <a:cs typeface="Times New Roman" panose="02020603050405020304" pitchFamily="16" charset="0"/>
              </a:rPr>
              <a:t>Ti</a:t>
            </a: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型号的</a:t>
            </a: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GPU)</a:t>
            </a: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训练</a:t>
            </a: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40</a:t>
            </a: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天</a:t>
            </a:r>
            <a:endParaRPr lang="en-US" altLang="zh-CN" sz="2400" dirty="0">
              <a:latin typeface="Times New Roman" panose="02020603050405020304" pitchFamily="16" charset="0"/>
              <a:ea typeface="微软雅黑" panose="020B0503020204020204" pitchFamily="34" charset="-122"/>
              <a:cs typeface="Times New Roman" panose="02020603050405020304" pitchFamily="16" charset="0"/>
            </a:endParaRPr>
          </a:p>
          <a:p>
            <a:pPr marL="285750" indent="-285750" algn="just">
              <a:buFont typeface="Wingdings" panose="05000000000000000000" pitchFamily="2" charset="2"/>
              <a:buChar char="l"/>
            </a:pP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如果只用</a:t>
            </a: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1</a:t>
            </a: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颗</a:t>
            </a: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NVIDIA 1080 </a:t>
            </a:r>
            <a:r>
              <a:rPr lang="en-US" altLang="zh-CN" sz="2400" dirty="0" err="1">
                <a:latin typeface="Times New Roman" panose="02020603050405020304" pitchFamily="16" charset="0"/>
                <a:ea typeface="微软雅黑" panose="020B0503020204020204" pitchFamily="34" charset="-122"/>
                <a:cs typeface="Times New Roman" panose="02020603050405020304" pitchFamily="16" charset="0"/>
              </a:rPr>
              <a:t>Ti</a:t>
            </a: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 GPU</a:t>
            </a: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，训练时间为</a:t>
            </a:r>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1294</a:t>
            </a:r>
            <a:r>
              <a:rPr lang="zh-CN" altLang="en-US" sz="2400" dirty="0">
                <a:latin typeface="Times New Roman" panose="02020603050405020304" pitchFamily="16" charset="0"/>
                <a:ea typeface="微软雅黑" panose="020B0503020204020204" pitchFamily="34" charset="-122"/>
                <a:cs typeface="Times New Roman" panose="02020603050405020304" pitchFamily="16" charset="0"/>
              </a:rPr>
              <a:t>年</a:t>
            </a:r>
            <a:endParaRPr lang="zh-CN" altLang="en-US" sz="2400" dirty="0">
              <a:latin typeface="Times New Roman" panose="02020603050405020304" pitchFamily="16" charset="0"/>
              <a:ea typeface="微软雅黑" panose="020B0503020204020204" pitchFamily="34" charset="-122"/>
              <a:cs typeface="Times New Roman" panose="02020603050405020304" pitchFamily="16" charset="0"/>
            </a:endParaRPr>
          </a:p>
        </p:txBody>
      </p:sp>
      <p:pic>
        <p:nvPicPr>
          <p:cNvPr id="8" name="图片 7"/>
          <p:cNvPicPr>
            <a:picLocks noChangeAspect="1"/>
          </p:cNvPicPr>
          <p:nvPr/>
        </p:nvPicPr>
        <p:blipFill>
          <a:blip r:embed="rId1"/>
          <a:stretch>
            <a:fillRect/>
          </a:stretch>
        </p:blipFill>
        <p:spPr>
          <a:xfrm>
            <a:off x="992777" y="1921941"/>
            <a:ext cx="6733411" cy="375184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AlphaGo</a:t>
            </a:r>
            <a:r>
              <a:rPr lang="zh-CN" altLang="en-US" dirty="0"/>
              <a:t>到 </a:t>
            </a:r>
            <a:r>
              <a:rPr lang="en-US" altLang="zh-CN" dirty="0"/>
              <a:t>AlphaGo Zero(</a:t>
            </a:r>
            <a:r>
              <a:rPr lang="zh-CN" altLang="en-US" dirty="0"/>
              <a:t>元</a:t>
            </a:r>
            <a:r>
              <a:rPr lang="en-US" altLang="zh-CN" dirty="0"/>
              <a:t>)</a:t>
            </a:r>
            <a:endParaRPr lang="zh-CN" altLang="en-US" dirty="0"/>
          </a:p>
        </p:txBody>
      </p:sp>
      <p:sp>
        <p:nvSpPr>
          <p:cNvPr id="3" name="内容占位符 2"/>
          <p:cNvSpPr>
            <a:spLocks noGrp="1"/>
          </p:cNvSpPr>
          <p:nvPr>
            <p:ph idx="1"/>
          </p:nvPr>
        </p:nvSpPr>
        <p:spPr>
          <a:xfrm>
            <a:off x="394447" y="735100"/>
            <a:ext cx="11355295" cy="5387254"/>
          </a:xfrm>
        </p:spPr>
        <p:txBody>
          <a:bodyPr/>
          <a:lstStyle/>
          <a:p>
            <a:r>
              <a:rPr lang="en-US" altLang="zh-CN" dirty="0"/>
              <a:t>MCTS+Deep NN</a:t>
            </a:r>
            <a:endParaRPr lang="en-US" altLang="zh-CN" dirty="0"/>
          </a:p>
        </p:txBody>
      </p:sp>
      <p:pic>
        <p:nvPicPr>
          <p:cNvPr id="4" name="图片 3"/>
          <p:cNvPicPr>
            <a:picLocks noChangeAspect="1"/>
          </p:cNvPicPr>
          <p:nvPr>
            <p:custDataLst>
              <p:tags r:id="rId1"/>
            </p:custDataLst>
          </p:nvPr>
        </p:nvPicPr>
        <p:blipFill>
          <a:blip r:embed="rId2"/>
          <a:stretch>
            <a:fillRect/>
          </a:stretch>
        </p:blipFill>
        <p:spPr>
          <a:xfrm>
            <a:off x="1256030" y="1343025"/>
            <a:ext cx="9789160" cy="50228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人工智能：大学课程助教</a:t>
            </a:r>
            <a:endParaRPr lang="zh-CN" altLang="en-US" dirty="0"/>
          </a:p>
        </p:txBody>
      </p:sp>
      <p:sp>
        <p:nvSpPr>
          <p:cNvPr id="3" name="内容占位符 2"/>
          <p:cNvSpPr>
            <a:spLocks noGrp="1"/>
          </p:cNvSpPr>
          <p:nvPr>
            <p:ph idx="1"/>
          </p:nvPr>
        </p:nvSpPr>
        <p:spPr/>
        <p:txBody>
          <a:bodyPr/>
          <a:lstStyle/>
          <a:p>
            <a:r>
              <a:rPr lang="zh-CN" altLang="en-US" dirty="0"/>
              <a:t>美国佐治亚大学的人工智能助教</a:t>
            </a:r>
            <a:endParaRPr lang="en-US" altLang="zh-CN" dirty="0"/>
          </a:p>
          <a:p>
            <a:pPr lvl="1"/>
            <a:r>
              <a:rPr lang="en-US" altLang="zh-CN" dirty="0"/>
              <a:t>Jill Watson</a:t>
            </a:r>
            <a:r>
              <a:rPr lang="zh-CN" altLang="en-US" dirty="0"/>
              <a:t>于</a:t>
            </a:r>
            <a:r>
              <a:rPr lang="en-US" altLang="zh-CN" dirty="0"/>
              <a:t>2016</a:t>
            </a:r>
            <a:r>
              <a:rPr lang="zh-CN" altLang="en-US" dirty="0"/>
              <a:t>年春季上岗，三个月下来未被学生发现，并被推荐为优秀助教</a:t>
            </a:r>
            <a:endParaRPr lang="zh-CN" altLang="en-US" dirty="0"/>
          </a:p>
        </p:txBody>
      </p:sp>
      <p:pic>
        <p:nvPicPr>
          <p:cNvPr id="4" name="Picture 2" descr="https://img.washingtonpost.com/wp-apps/imrs.php?src=https://img.washingtonpost.com/blogs/innovations/files/2016/05/Jill-with-human-in-loop.png&amp;w=148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53626" y="2385187"/>
            <a:ext cx="8249278" cy="38703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56" y="2977341"/>
            <a:ext cx="364261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人工智能：聊天、作诗、绘画</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397" y="1410751"/>
            <a:ext cx="3596464" cy="3717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95"/>
          <p:cNvSpPr/>
          <p:nvPr/>
        </p:nvSpPr>
        <p:spPr bwMode="auto">
          <a:xfrm>
            <a:off x="466122" y="5335134"/>
            <a:ext cx="2208552" cy="562312"/>
          </a:xfrm>
          <a:prstGeom prst="roundRect">
            <a:avLst>
              <a:gd name="adj" fmla="val 16667"/>
            </a:avLst>
          </a:prstGeom>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小冰聊天</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892" y="1770514"/>
            <a:ext cx="3607632" cy="3830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486" y="917883"/>
            <a:ext cx="4437089" cy="213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381" y="3146571"/>
            <a:ext cx="4343192" cy="2231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圆角矩形 95"/>
          <p:cNvSpPr/>
          <p:nvPr/>
        </p:nvSpPr>
        <p:spPr bwMode="auto">
          <a:xfrm>
            <a:off x="8410911" y="5605937"/>
            <a:ext cx="3197901" cy="691607"/>
          </a:xfrm>
          <a:prstGeom prst="roundRect">
            <a:avLst>
              <a:gd name="adj" fmla="val 16667"/>
            </a:avLst>
          </a:prstGeom>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谷歌人工智能</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a:p>
            <a:pPr algn="ctr">
              <a:buFont typeface="Arial" panose="020B0604020202020204" pitchFamily="34" charset="0"/>
              <a:buNone/>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绘画</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10" name="矩形 9"/>
          <p:cNvSpPr/>
          <p:nvPr/>
        </p:nvSpPr>
        <p:spPr>
          <a:xfrm>
            <a:off x="3868892" y="5764359"/>
            <a:ext cx="2646878"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人生还有诗和远方</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人工智能：电子商务智能助理</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pic>
        <p:nvPicPr>
          <p:cNvPr id="4" name="Picture 2" descr="http://media-assets-02.thedrum.com/cache/images/thedrum-prod/s3-news-tmp-116020-jian_wang_chairman_of_alibaba_technology_steering_committee_at_alibaba_cloud_conference_0--2x1--94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6421" y="1843791"/>
            <a:ext cx="6203856" cy="3303223"/>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95"/>
          <p:cNvSpPr/>
          <p:nvPr/>
        </p:nvSpPr>
        <p:spPr bwMode="auto">
          <a:xfrm>
            <a:off x="1255134" y="5839468"/>
            <a:ext cx="2748197" cy="562312"/>
          </a:xfrm>
          <a:prstGeom prst="roundRect">
            <a:avLst>
              <a:gd name="adj" fmla="val 16667"/>
            </a:avLst>
          </a:prstGeom>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665"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买、买、买</a:t>
            </a:r>
            <a:endParaRPr lang="en-US" altLang="zh-CN" sz="2665"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6" name="圆角矩形 95"/>
          <p:cNvSpPr/>
          <p:nvPr/>
        </p:nvSpPr>
        <p:spPr bwMode="auto">
          <a:xfrm>
            <a:off x="7184251" y="5277157"/>
            <a:ext cx="2748197" cy="843468"/>
          </a:xfrm>
          <a:prstGeom prst="roundRect">
            <a:avLst>
              <a:gd name="adj" fmla="val 16667"/>
            </a:avLst>
          </a:prstGeom>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665"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城市水晶球</a:t>
            </a:r>
            <a:endParaRPr lang="en-US" altLang="zh-CN" sz="2665"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a:p>
            <a:pPr algn="ctr">
              <a:buFont typeface="Arial" panose="020B0604020202020204" pitchFamily="34" charset="0"/>
              <a:buNone/>
              <a:defRPr/>
            </a:pPr>
            <a:r>
              <a:rPr lang="zh-CN" altLang="en-US" sz="2665"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问、问、问</a:t>
            </a:r>
            <a:endParaRPr lang="en-US" altLang="zh-CN" sz="2665"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pic>
        <p:nvPicPr>
          <p:cNvPr id="7" name="图片 6"/>
          <p:cNvPicPr>
            <a:picLocks noChangeAspect="1"/>
          </p:cNvPicPr>
          <p:nvPr/>
        </p:nvPicPr>
        <p:blipFill>
          <a:blip r:embed="rId2"/>
          <a:stretch>
            <a:fillRect/>
          </a:stretch>
        </p:blipFill>
        <p:spPr>
          <a:xfrm>
            <a:off x="2289733" y="1172045"/>
            <a:ext cx="2986043" cy="1679649"/>
          </a:xfrm>
          <a:prstGeom prst="rect">
            <a:avLst/>
          </a:prstGeom>
        </p:spPr>
      </p:pic>
      <p:pic>
        <p:nvPicPr>
          <p:cNvPr id="8" name="Picture 8" descr="http://5b0988e595225.cdn.sohucs.com/images/20171111/89d23302bb6c4459958bd4c9d0cd957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58" y="3327816"/>
            <a:ext cx="4427549" cy="22155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img.mp.itc.cn/upload/20161110/0ee42ea40d944cefa34530532977db4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23" y="1579665"/>
            <a:ext cx="1994731" cy="10771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人工智能：与人类生活息息相关</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矩形 3"/>
          <p:cNvSpPr/>
          <p:nvPr/>
        </p:nvSpPr>
        <p:spPr>
          <a:xfrm>
            <a:off x="308690" y="5141855"/>
            <a:ext cx="4891852" cy="769441"/>
          </a:xfrm>
          <a:prstGeom prst="rect">
            <a:avLst/>
          </a:prstGeom>
        </p:spPr>
        <p:txBody>
          <a:bodyPr wrap="square">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深度学习预测地震余震</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000" dirty="0">
                <a:latin typeface="Times New Roman" panose="02020603050405020304" pitchFamily="16" charset="0"/>
                <a:cs typeface="Times New Roman" panose="02020603050405020304" pitchFamily="16" charset="0"/>
              </a:rPr>
              <a:t>Nature|doi:10.1038/s41586-018-0438-y  </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690" y="2058220"/>
            <a:ext cx="4891852" cy="2948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3277" y="2058219"/>
            <a:ext cx="5406027" cy="2948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798" y="5226895"/>
            <a:ext cx="4787900" cy="476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人工智能：智能驾驶时代逐渐开启</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pic>
        <p:nvPicPr>
          <p:cNvPr id="4" name="图片 3" descr="SAELevels"/>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7946" y="1708328"/>
            <a:ext cx="6363876" cy="3401661"/>
          </a:xfrm>
          <a:prstGeom prst="rect">
            <a:avLst/>
          </a:prstGeom>
          <a:noFill/>
          <a:ln>
            <a:noFill/>
          </a:ln>
        </p:spPr>
      </p:pic>
      <p:sp>
        <p:nvSpPr>
          <p:cNvPr id="5" name="矩形 4"/>
          <p:cNvSpPr/>
          <p:nvPr/>
        </p:nvSpPr>
        <p:spPr>
          <a:xfrm>
            <a:off x="511764" y="5286459"/>
            <a:ext cx="5042371" cy="1077026"/>
          </a:xfrm>
          <a:prstGeom prst="rect">
            <a:avLst/>
          </a:prstGeom>
        </p:spPr>
        <p:txBody>
          <a:bodyPr wrap="square">
            <a:spAutoFit/>
          </a:bodyPr>
          <a:lstStyle/>
          <a:p>
            <a:pPr algn="ctr"/>
            <a:r>
              <a:rPr lang="zh-CN" altLang="zh-CN" sz="2135" dirty="0">
                <a:latin typeface="黑体" panose="02010609060101010101" pitchFamily="49" charset="-122"/>
                <a:ea typeface="黑体" panose="02010609060101010101" pitchFamily="49" charset="-122"/>
              </a:rPr>
              <a:t>国际自动化工程师协会自动驾驶分级（从左到右，驾驶员对车辆的控制程度越来越少）</a:t>
            </a:r>
            <a:endParaRPr lang="zh-CN" altLang="en-US" sz="2135" dirty="0">
              <a:latin typeface="黑体" panose="02010609060101010101" pitchFamily="49" charset="-122"/>
              <a:ea typeface="黑体" panose="02010609060101010101" pitchFamily="49" charset="-122"/>
            </a:endParaRPr>
          </a:p>
        </p:txBody>
      </p:sp>
      <p:pic>
        <p:nvPicPr>
          <p:cNvPr id="6" name="Picture 2" descr="ä¸ºä»ä¹ç¾å½ç¬¬ä¸ä¸ªè¡¨ææ¢è®©èªå¨é©¾é©¶åæ³ä¸è·¯çå°æ¹æ¯å¯æ­æ ¹ï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022" y="922075"/>
            <a:ext cx="4201645" cy="198110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339792" y="3004746"/>
            <a:ext cx="4296369" cy="420564"/>
          </a:xfrm>
          <a:prstGeom prst="rect">
            <a:avLst/>
          </a:prstGeom>
        </p:spPr>
        <p:txBody>
          <a:bodyPr wrap="none">
            <a:spAutoFit/>
          </a:bodyPr>
          <a:lstStyle/>
          <a:p>
            <a:pPr algn="ctr"/>
            <a:r>
              <a:rPr lang="zh-CN" altLang="en-US" sz="2135" dirty="0">
                <a:latin typeface="Times New Roman" panose="02020603050405020304" pitchFamily="16" charset="0"/>
                <a:ea typeface="黑体" panose="02010609060101010101" pitchFamily="49" charset="-122"/>
                <a:cs typeface="Times New Roman" panose="02020603050405020304" pitchFamily="16" charset="0"/>
              </a:rPr>
              <a:t>美国七个州对自动驾驶的支持力度</a:t>
            </a:r>
            <a:endParaRPr lang="zh-CN" altLang="en-US" sz="2135"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4599" y="3578436"/>
            <a:ext cx="4580651" cy="2246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6501820" y="5825070"/>
            <a:ext cx="5702432" cy="748795"/>
          </a:xfrm>
          <a:prstGeom prst="rect">
            <a:avLst/>
          </a:prstGeom>
        </p:spPr>
        <p:txBody>
          <a:bodyPr wrap="square">
            <a:spAutoFit/>
          </a:bodyPr>
          <a:lstStyle/>
          <a:p>
            <a:pPr algn="ctr"/>
            <a:r>
              <a:rPr lang="zh-CN" altLang="en-US" sz="2135" dirty="0">
                <a:latin typeface="Times New Roman" panose="02020603050405020304" pitchFamily="16" charset="0"/>
                <a:ea typeface="黑体" panose="02010609060101010101" pitchFamily="49" charset="-122"/>
                <a:cs typeface="Times New Roman" panose="02020603050405020304" pitchFamily="16" charset="0"/>
              </a:rPr>
              <a:t>美国交通部正式发布自动驾驶政策</a:t>
            </a:r>
            <a:r>
              <a:rPr lang="en-US" altLang="zh-CN" sz="2135" dirty="0">
                <a:latin typeface="Times New Roman" panose="02020603050405020304" pitchFamily="16" charset="0"/>
                <a:ea typeface="黑体" panose="02010609060101010101" pitchFamily="49" charset="-122"/>
                <a:cs typeface="Times New Roman" panose="02020603050405020304" pitchFamily="16" charset="0"/>
              </a:rPr>
              <a:t>3.0(201.8.10.4)</a:t>
            </a:r>
            <a:endParaRPr lang="zh-CN" altLang="en-US" sz="2135"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吾生也有涯、而知也无涯</a:t>
            </a:r>
            <a:endParaRPr lang="zh-CN" altLang="en-US" dirty="0"/>
          </a:p>
        </p:txBody>
      </p:sp>
      <p:pic>
        <p:nvPicPr>
          <p:cNvPr id="4" name="Picture 2" descr="https://upload.wikimedia.org/wikipedia/commons/thumb/c/ce/Dark_Energy.jpg/450px-Dark_Energy.jp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21167" y="1737107"/>
            <a:ext cx="42767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388" y="873845"/>
            <a:ext cx="6056027" cy="2074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5701553" y="5391678"/>
            <a:ext cx="6096000" cy="1200329"/>
          </a:xfrm>
          <a:prstGeom prst="rect">
            <a:avLst/>
          </a:prstGeom>
        </p:spPr>
        <p:txBody>
          <a:bodyPr>
            <a:spAutoFit/>
          </a:bodyP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2016</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验证引力波、</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2017</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年获得诺贝尔物理奖：一个</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13</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亿年前的声音 经过漫长星际旅行终于抵达地球，被我们“听到”了</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7" name="图片 6"/>
          <p:cNvPicPr>
            <a:picLocks noChangeAspect="1"/>
          </p:cNvPicPr>
          <p:nvPr/>
        </p:nvPicPr>
        <p:blipFill>
          <a:blip r:embed="rId3"/>
          <a:stretch>
            <a:fillRect/>
          </a:stretch>
        </p:blipFill>
        <p:spPr>
          <a:xfrm>
            <a:off x="5690388" y="3111452"/>
            <a:ext cx="6090511" cy="228022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人类智能与机器智能区别</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graphicFrame>
        <p:nvGraphicFramePr>
          <p:cNvPr id="5" name="内容占位符 12"/>
          <p:cNvGraphicFramePr/>
          <p:nvPr>
            <p:custDataLst>
              <p:tags r:id="rId1"/>
            </p:custDataLst>
          </p:nvPr>
        </p:nvGraphicFramePr>
        <p:xfrm>
          <a:off x="1212214" y="2579015"/>
          <a:ext cx="5238044" cy="3597949"/>
        </p:xfrm>
        <a:graphic>
          <a:graphicData uri="http://schemas.openxmlformats.org/drawingml/2006/table">
            <a:tbl>
              <a:tblPr firstRow="1" bandCol="1">
                <a:tableStyleId>{00A15C55-8517-42AA-B614-E9B94910E393}</a:tableStyleId>
              </a:tblPr>
              <a:tblGrid>
                <a:gridCol w="2210381"/>
                <a:gridCol w="3027663"/>
              </a:tblGrid>
              <a:tr h="58365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900" b="1" u="none" strike="noStrike" kern="1200" cap="none" normalizeH="0" baseline="0" dirty="0">
                          <a:ln>
                            <a:noFill/>
                          </a:ln>
                          <a:solidFill>
                            <a:schemeClr val="lt1"/>
                          </a:solidFill>
                          <a:effectLst/>
                          <a:latin typeface="Times New Roman" panose="02020603050405020304" pitchFamily="16" charset="0"/>
                          <a:ea typeface="黑体" panose="02010609060101010101" pitchFamily="49" charset="-122"/>
                          <a:cs typeface="Times New Roman" panose="02020603050405020304" pitchFamily="16" charset="0"/>
                        </a:rPr>
                        <a:t>人类大脑</a:t>
                      </a:r>
                      <a:endParaRPr kumimoji="0" lang="zh-CN" altLang="en-US" sz="1900" b="1" u="none" strike="noStrike" kern="1200" cap="none" normalizeH="0" baseline="0" dirty="0">
                        <a:ln>
                          <a:noFill/>
                        </a:ln>
                        <a:solidFill>
                          <a:schemeClr val="lt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900" b="1" u="none" strike="noStrike" kern="1200" cap="none" normalizeH="0" baseline="0" dirty="0">
                          <a:ln>
                            <a:noFill/>
                          </a:ln>
                          <a:solidFill>
                            <a:schemeClr val="lt1"/>
                          </a:solidFill>
                          <a:effectLst/>
                          <a:latin typeface="Times New Roman" panose="02020603050405020304" pitchFamily="16" charset="0"/>
                          <a:ea typeface="黑体" panose="02010609060101010101" pitchFamily="49" charset="-122"/>
                          <a:cs typeface="Times New Roman" panose="02020603050405020304" pitchFamily="16" charset="0"/>
                        </a:rPr>
                        <a:t>机器智能</a:t>
                      </a:r>
                      <a:endParaRPr kumimoji="0" lang="zh-CN" altLang="en-US" sz="1900" b="1" u="none" strike="noStrike" kern="1200" cap="none" normalizeH="0" baseline="0" dirty="0">
                        <a:ln>
                          <a:noFill/>
                        </a:ln>
                        <a:solidFill>
                          <a:schemeClr val="lt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77163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self-learning</a:t>
                      </a:r>
                      <a:endPar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1900" u="none" strike="noStrike" kern="1200" cap="none" normalizeH="0" baseline="0" dirty="0">
                        <a:ln>
                          <a:noFill/>
                        </a:ln>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u="none" strike="noStrike" kern="1200" cap="none" normalizeH="0" baseline="0" dirty="0">
                          <a:ln>
                            <a:noFill/>
                          </a:ln>
                          <a:effectLst/>
                          <a:latin typeface="Times New Roman" panose="02020603050405020304" pitchFamily="16" charset="0"/>
                          <a:ea typeface="黑体" panose="02010609060101010101" pitchFamily="49" charset="-122"/>
                          <a:cs typeface="Times New Roman" panose="02020603050405020304" pitchFamily="16" charset="0"/>
                        </a:rPr>
                        <a:t>learning by examples</a:t>
                      </a:r>
                      <a:r>
                        <a:rPr kumimoji="0" lang="zh-CN" altLang="en-US" sz="1900" u="none" strike="noStrike" kern="1200" cap="none" normalizeH="0" baseline="0" dirty="0">
                          <a:ln>
                            <a:noFill/>
                          </a:ln>
                          <a:effectLst/>
                          <a:latin typeface="Times New Roman" panose="02020603050405020304" pitchFamily="16" charset="0"/>
                          <a:ea typeface="黑体" panose="02010609060101010101" pitchFamily="49" charset="-122"/>
                          <a:cs typeface="Times New Roman" panose="02020603050405020304" pitchFamily="16" charset="0"/>
                        </a:rPr>
                        <a:t> </a:t>
                      </a:r>
                      <a:endParaRPr kumimoji="0" lang="zh-CN" altLang="en-US" sz="1900" u="none" strike="noStrike" kern="1200" cap="none" normalizeH="0" baseline="0" dirty="0">
                        <a:ln>
                          <a:noFill/>
                        </a:ln>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5760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adaptation</a:t>
                      </a:r>
                      <a:endPar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u="none" strike="noStrike" kern="1200" cap="none" normalizeH="0" baseline="0" dirty="0">
                          <a:ln>
                            <a:noFill/>
                          </a:ln>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routine </a:t>
                      </a:r>
                      <a:endParaRPr kumimoji="0" lang="zh-CN" altLang="en-US" sz="1900" u="none" strike="noStrike" kern="1200" cap="none" normalizeH="0" baseline="0" dirty="0">
                        <a:ln>
                          <a:noFill/>
                        </a:ln>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0664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common sense </a:t>
                      </a:r>
                      <a:endPar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u="none" strike="noStrike" kern="1200" cap="none" normalizeH="0" baseline="0" dirty="0">
                          <a:ln>
                            <a:noFill/>
                          </a:ln>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No</a:t>
                      </a:r>
                      <a:endParaRPr kumimoji="0" lang="zh-CN" altLang="en-US" sz="1900" u="none" strike="noStrike" kern="1200" cap="none" normalizeH="0" baseline="0" dirty="0">
                        <a:ln>
                          <a:noFill/>
                        </a:ln>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0664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intuition</a:t>
                      </a:r>
                      <a:endPar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u="none" strike="noStrike" kern="1200" cap="none" normalizeH="0" baseline="0" dirty="0">
                          <a:ln>
                            <a:noFill/>
                          </a:ln>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logic </a:t>
                      </a:r>
                      <a:endParaRPr kumimoji="0" lang="zh-CN" altLang="en-US" sz="1900" u="none" strike="noStrike" kern="1200" cap="none" normalizeH="0" baseline="0" dirty="0">
                        <a:ln>
                          <a:noFill/>
                        </a:ln>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717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a:t>
                      </a:r>
                      <a:endParaRPr kumimoji="0" lang="en-US" altLang="zh-CN" sz="19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900" u="none" strike="noStrike" kern="1200" cap="none" normalizeH="0" baseline="0" dirty="0">
                          <a:ln>
                            <a:noFill/>
                          </a:ln>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a:t>
                      </a:r>
                      <a:endParaRPr kumimoji="0" lang="zh-CN" altLang="en-US" sz="1900" u="none" strike="noStrike" kern="1200" cap="none" normalizeH="0" baseline="0" dirty="0">
                        <a:ln>
                          <a:noFill/>
                        </a:ln>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0411" marR="120411"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矩形 5"/>
          <p:cNvSpPr/>
          <p:nvPr/>
        </p:nvSpPr>
        <p:spPr>
          <a:xfrm>
            <a:off x="7127053" y="2723906"/>
            <a:ext cx="4703704" cy="2576667"/>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见一叶落，而知岁之将暮；审堂下之阴，而知日月之行，阴阳之变；见瓶水之冰，而知天下之寒，鱼鳖之藏也</a:t>
            </a:r>
            <a:endParaRPr lang="zh-CN" altLang="en-US" sz="2800" dirty="0">
              <a:latin typeface="黑体" panose="02010609060101010101" pitchFamily="49" charset="-122"/>
              <a:ea typeface="黑体" panose="02010609060101010101" pitchFamily="49" charset="-122"/>
            </a:endParaRPr>
          </a:p>
        </p:txBody>
      </p:sp>
      <p:sp>
        <p:nvSpPr>
          <p:cNvPr id="7" name="矩形 6"/>
          <p:cNvSpPr/>
          <p:nvPr/>
        </p:nvSpPr>
        <p:spPr>
          <a:xfrm>
            <a:off x="9086454" y="5421153"/>
            <a:ext cx="2832165" cy="461665"/>
          </a:xfrm>
          <a:prstGeom prst="rect">
            <a:avLst/>
          </a:prstGeom>
        </p:spPr>
        <p:txBody>
          <a:bodyPr wrap="square">
            <a:spAutoFit/>
          </a:bodyPr>
          <a:lstStyle/>
          <a:p>
            <a:pPr algn="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淮南子说山训</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117566" y="916033"/>
            <a:ext cx="11956868" cy="1368836"/>
          </a:xfrm>
          <a:prstGeom prst="rect">
            <a:avLst/>
          </a:prstGeom>
        </p:spPr>
        <p:txBody>
          <a:bodyPr wrap="square">
            <a:spAutoFit/>
          </a:bodyPr>
          <a:lstStyle/>
          <a:p>
            <a:pPr algn="ctr">
              <a:lnSpc>
                <a:spcPct val="150000"/>
              </a:lnSpc>
            </a:pPr>
            <a:r>
              <a:rPr lang="zh-CN" altLang="en-US" sz="3200" b="1" dirty="0">
                <a:solidFill>
                  <a:srgbClr val="C00000"/>
                </a:solidFill>
                <a:latin typeface="黑体" panose="02010609060101010101" pitchFamily="49" charset="-122"/>
                <a:ea typeface="黑体" panose="02010609060101010101" pitchFamily="49" charset="-122"/>
              </a:rPr>
              <a:t>大数据、小任务；小数据、大任务</a:t>
            </a:r>
            <a:endParaRPr lang="en-US" altLang="zh-CN" sz="3200" b="1" dirty="0">
              <a:solidFill>
                <a:srgbClr val="C00000"/>
              </a:solidFill>
              <a:latin typeface="黑体" panose="02010609060101010101" pitchFamily="49" charset="-122"/>
              <a:ea typeface="黑体" panose="02010609060101010101" pitchFamily="49" charset="-122"/>
            </a:endParaRPr>
          </a:p>
          <a:p>
            <a:pPr algn="ctr">
              <a:lnSpc>
                <a:spcPct val="150000"/>
              </a:lnSpc>
            </a:pPr>
            <a:r>
              <a:rPr lang="zh-CN" altLang="en-US" sz="2665" dirty="0">
                <a:latin typeface="Times New Roman" panose="02020603050405020304" pitchFamily="16" charset="0"/>
                <a:ea typeface="黑体" panose="02010609060101010101" pitchFamily="49" charset="-122"/>
                <a:cs typeface="Times New Roman" panose="02020603050405020304" pitchFamily="16" charset="0"/>
              </a:rPr>
              <a:t>莫拉维克悖论</a:t>
            </a:r>
            <a:r>
              <a:rPr lang="en-US" altLang="zh-CN" sz="2665" dirty="0">
                <a:latin typeface="Times New Roman" panose="02020603050405020304" pitchFamily="16" charset="0"/>
                <a:ea typeface="黑体" panose="02010609060101010101" pitchFamily="49" charset="-122"/>
                <a:cs typeface="Times New Roman" panose="02020603050405020304" pitchFamily="16" charset="0"/>
              </a:rPr>
              <a:t>(Moravec’s paradox): </a:t>
            </a:r>
            <a:r>
              <a:rPr lang="zh-CN" altLang="en-US" sz="2665" dirty="0">
                <a:latin typeface="Times New Roman" panose="02020603050405020304" pitchFamily="16" charset="0"/>
                <a:ea typeface="黑体" panose="02010609060101010101" pitchFamily="49" charset="-122"/>
                <a:cs typeface="Times New Roman" panose="02020603050405020304" pitchFamily="16" charset="0"/>
              </a:rPr>
              <a:t>困难的问题是易解的，容易的问题是难解的</a:t>
            </a:r>
            <a:endParaRPr lang="zh-CN" altLang="en-US" sz="2665"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人工智能历史</a:t>
            </a:r>
            <a:endParaRPr lang="en-US" altLang="zh-CN" dirty="0"/>
          </a:p>
          <a:p>
            <a:r>
              <a:rPr lang="zh-CN" altLang="en-US" dirty="0">
                <a:solidFill>
                  <a:srgbClr val="0070C0"/>
                </a:solidFill>
              </a:rPr>
              <a:t>人工智能课程体系</a:t>
            </a:r>
            <a:endParaRPr lang="en-US" altLang="zh-CN" dirty="0">
              <a:solidFill>
                <a:srgbClr val="0070C0"/>
              </a:solidFill>
            </a:endParaRPr>
          </a:p>
          <a:p>
            <a:r>
              <a:rPr lang="zh-CN" altLang="en-US" dirty="0"/>
              <a:t>课程内容概要</a:t>
            </a:r>
            <a:endParaRPr lang="zh-CN" altLang="en-US" dirty="0"/>
          </a:p>
          <a:p>
            <a:r>
              <a:rPr lang="zh-CN" altLang="en-US" dirty="0"/>
              <a:t>趋势与发展</a:t>
            </a:r>
            <a:endParaRPr lang="en-US" altLang="zh-CN" dirty="0"/>
          </a:p>
          <a:p>
            <a:r>
              <a:rPr lang="zh-CN" altLang="en-US" dirty="0"/>
              <a:t>实训题目安排</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古代哲人对智能的思考</a:t>
            </a:r>
            <a:endParaRPr lang="zh-CN" altLang="en-US" dirty="0"/>
          </a:p>
        </p:txBody>
      </p:sp>
      <p:pic>
        <p:nvPicPr>
          <p:cNvPr id="4" name="Picture 2" descr="https://gss1.bdstatic.com/9vo3dSag_xI4khGkpoWK1HF6hhy/baike/w%3D268%3Bg%3D0/sign=13b36fa3d1ca7bcb7d7bc02986320c5e/4610b912c8fcc3cea2409f539445d688d53f20c9.jpg"/>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955365" y="4743902"/>
            <a:ext cx="1024379" cy="10177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83669" y="761056"/>
            <a:ext cx="3304391" cy="3854901"/>
          </a:xfrm>
          <a:prstGeom prst="rect">
            <a:avLst/>
          </a:prstGeom>
        </p:spPr>
        <p:txBody>
          <a:bodyPr wrap="square">
            <a:spAutoFit/>
          </a:bodyPr>
          <a:lstStyle/>
          <a:p>
            <a:pPr>
              <a:lnSpc>
                <a:spcPct val="150000"/>
              </a:lnSpc>
            </a:pPr>
            <a:r>
              <a:rPr lang="zh-CN" altLang="en-US" sz="4000" dirty="0">
                <a:solidFill>
                  <a:srgbClr val="C00000"/>
                </a:solidFill>
                <a:latin typeface="黑体" panose="02010609060101010101" pitchFamily="49" charset="-122"/>
                <a:ea typeface="黑体" panose="02010609060101010101" pitchFamily="49" charset="-122"/>
              </a:rPr>
              <a:t>智</a:t>
            </a:r>
            <a:r>
              <a:rPr lang="zh-CN" altLang="en-US" sz="3200" dirty="0">
                <a:latin typeface="黑体" panose="02010609060101010101" pitchFamily="49" charset="-122"/>
                <a:ea typeface="黑体" panose="02010609060101010101" pitchFamily="49" charset="-122"/>
              </a:rPr>
              <a:t>能发谋</a:t>
            </a:r>
            <a:endParaRPr lang="en-US" altLang="zh-CN" sz="3200" dirty="0">
              <a:latin typeface="黑体" panose="02010609060101010101" pitchFamily="49" charset="-122"/>
              <a:ea typeface="黑体" panose="02010609060101010101" pitchFamily="49" charset="-122"/>
            </a:endParaRPr>
          </a:p>
          <a:p>
            <a:pPr>
              <a:lnSpc>
                <a:spcPct val="150000"/>
              </a:lnSpc>
            </a:pPr>
            <a:r>
              <a:rPr lang="zh-CN" altLang="en-US" sz="3200" dirty="0">
                <a:latin typeface="黑体" panose="02010609060101010101" pitchFamily="49" charset="-122"/>
                <a:ea typeface="黑体" panose="02010609060101010101" pitchFamily="49" charset="-122"/>
              </a:rPr>
              <a:t>信能赏罚</a:t>
            </a:r>
            <a:endParaRPr lang="en-US" altLang="zh-CN" sz="3200" dirty="0">
              <a:latin typeface="黑体" panose="02010609060101010101" pitchFamily="49" charset="-122"/>
              <a:ea typeface="黑体" panose="02010609060101010101" pitchFamily="49" charset="-122"/>
            </a:endParaRPr>
          </a:p>
          <a:p>
            <a:pPr>
              <a:lnSpc>
                <a:spcPct val="150000"/>
              </a:lnSpc>
            </a:pPr>
            <a:r>
              <a:rPr lang="zh-CN" altLang="en-US" sz="3200" dirty="0">
                <a:latin typeface="黑体" panose="02010609060101010101" pitchFamily="49" charset="-122"/>
                <a:ea typeface="黑体" panose="02010609060101010101" pitchFamily="49" charset="-122"/>
              </a:rPr>
              <a:t>仁能服众</a:t>
            </a:r>
            <a:endParaRPr lang="en-US" altLang="zh-CN" sz="3200" dirty="0">
              <a:latin typeface="黑体" panose="02010609060101010101" pitchFamily="49" charset="-122"/>
              <a:ea typeface="黑体" panose="02010609060101010101" pitchFamily="49" charset="-122"/>
            </a:endParaRPr>
          </a:p>
          <a:p>
            <a:pPr>
              <a:lnSpc>
                <a:spcPct val="150000"/>
              </a:lnSpc>
            </a:pPr>
            <a:r>
              <a:rPr lang="zh-CN" altLang="en-US" sz="3200" dirty="0">
                <a:latin typeface="黑体" panose="02010609060101010101" pitchFamily="49" charset="-122"/>
                <a:ea typeface="黑体" panose="02010609060101010101" pitchFamily="49" charset="-122"/>
              </a:rPr>
              <a:t>勇能果断</a:t>
            </a:r>
            <a:endParaRPr lang="en-US" altLang="zh-CN" sz="3200" dirty="0">
              <a:latin typeface="黑体" panose="02010609060101010101" pitchFamily="49" charset="-122"/>
              <a:ea typeface="黑体" panose="02010609060101010101" pitchFamily="49" charset="-122"/>
            </a:endParaRPr>
          </a:p>
          <a:p>
            <a:pPr>
              <a:lnSpc>
                <a:spcPct val="150000"/>
              </a:lnSpc>
            </a:pPr>
            <a:r>
              <a:rPr lang="zh-CN" altLang="en-US" sz="3200" dirty="0">
                <a:latin typeface="黑体" panose="02010609060101010101" pitchFamily="49" charset="-122"/>
                <a:ea typeface="黑体" panose="02010609060101010101" pitchFamily="49" charset="-122"/>
              </a:rPr>
              <a:t>严能立威</a:t>
            </a:r>
            <a:endParaRPr lang="en-US" altLang="zh-CN" sz="3200" dirty="0">
              <a:latin typeface="黑体" panose="02010609060101010101" pitchFamily="49" charset="-122"/>
              <a:ea typeface="黑体" panose="02010609060101010101" pitchFamily="49" charset="-122"/>
            </a:endParaRPr>
          </a:p>
        </p:txBody>
      </p:sp>
      <p:sp>
        <p:nvSpPr>
          <p:cNvPr id="6" name="矩形 5"/>
          <p:cNvSpPr/>
          <p:nvPr/>
        </p:nvSpPr>
        <p:spPr>
          <a:xfrm>
            <a:off x="0" y="5761608"/>
            <a:ext cx="2935111" cy="738664"/>
          </a:xfrm>
          <a:prstGeom prst="rect">
            <a:avLst/>
          </a:prstGeom>
        </p:spPr>
        <p:txBody>
          <a:bodyPr wrap="square">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孙武</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1400" dirty="0">
                <a:latin typeface="Times New Roman" panose="02020603050405020304" pitchFamily="16" charset="0"/>
                <a:ea typeface="黑体" panose="02010609060101010101" pitchFamily="49" charset="-122"/>
                <a:cs typeface="Times New Roman" panose="02020603050405020304" pitchFamily="16" charset="0"/>
              </a:rPr>
              <a:t>（约公元前</a:t>
            </a:r>
            <a:r>
              <a:rPr lang="en-US" altLang="zh-CN" sz="1400" dirty="0">
                <a:latin typeface="Times New Roman" panose="02020603050405020304" pitchFamily="16" charset="0"/>
                <a:ea typeface="黑体" panose="02010609060101010101" pitchFamily="49" charset="-122"/>
                <a:cs typeface="Times New Roman" panose="02020603050405020304" pitchFamily="16" charset="0"/>
              </a:rPr>
              <a:t>545</a:t>
            </a:r>
            <a:r>
              <a:rPr lang="zh-CN" altLang="en-US" sz="1400" dirty="0">
                <a:latin typeface="Times New Roman" panose="02020603050405020304" pitchFamily="16" charset="0"/>
                <a:ea typeface="黑体" panose="02010609060101010101" pitchFamily="49" charset="-122"/>
                <a:cs typeface="Times New Roman" panose="02020603050405020304" pitchFamily="16" charset="0"/>
              </a:rPr>
              <a:t>年</a:t>
            </a:r>
            <a:r>
              <a:rPr lang="en-US" altLang="zh-CN" sz="1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1400" dirty="0">
                <a:latin typeface="Times New Roman" panose="02020603050405020304" pitchFamily="16" charset="0"/>
                <a:ea typeface="黑体" panose="02010609060101010101" pitchFamily="49" charset="-122"/>
                <a:cs typeface="Times New Roman" panose="02020603050405020304" pitchFamily="16" charset="0"/>
              </a:rPr>
              <a:t>约公元前</a:t>
            </a:r>
            <a:r>
              <a:rPr lang="en-US" altLang="zh-CN" sz="1400" dirty="0">
                <a:latin typeface="Times New Roman" panose="02020603050405020304" pitchFamily="16" charset="0"/>
                <a:ea typeface="黑体" panose="02010609060101010101" pitchFamily="49" charset="-122"/>
                <a:cs typeface="Times New Roman" panose="02020603050405020304" pitchFamily="16" charset="0"/>
              </a:rPr>
              <a:t>470</a:t>
            </a:r>
            <a:r>
              <a:rPr lang="zh-CN" altLang="en-US" sz="1400" dirty="0">
                <a:latin typeface="Times New Roman" panose="02020603050405020304" pitchFamily="16" charset="0"/>
                <a:ea typeface="黑体" panose="02010609060101010101" pitchFamily="49" charset="-122"/>
                <a:cs typeface="Times New Roman" panose="02020603050405020304" pitchFamily="16" charset="0"/>
              </a:rPr>
              <a:t>年）</a:t>
            </a:r>
            <a:endParaRPr lang="zh-CN" altLang="en-US" sz="1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3315317" y="1857475"/>
            <a:ext cx="3752998" cy="2377574"/>
          </a:xfrm>
          <a:prstGeom prst="rect">
            <a:avLst/>
          </a:prstGeom>
        </p:spPr>
        <p:txBody>
          <a:bodyPr wrap="square">
            <a:spAutoFit/>
          </a:bodyPr>
          <a:lstStyle/>
          <a:p>
            <a:pPr>
              <a:lnSpc>
                <a:spcPct val="150000"/>
              </a:lnSpc>
            </a:pPr>
            <a:r>
              <a:rPr lang="zh-CN" altLang="zh-CN" sz="4000" dirty="0">
                <a:solidFill>
                  <a:srgbClr val="C00000"/>
                </a:solidFill>
                <a:latin typeface="黑体" panose="02010609060101010101" pitchFamily="49" charset="-122"/>
                <a:ea typeface="黑体" panose="02010609060101010101" pitchFamily="49" charset="-122"/>
              </a:rPr>
              <a:t>知</a:t>
            </a:r>
            <a:r>
              <a:rPr lang="zh-CN" altLang="zh-CN" sz="3200" dirty="0">
                <a:latin typeface="黑体" panose="02010609060101010101" pitchFamily="49" charset="-122"/>
                <a:ea typeface="黑体" panose="02010609060101010101" pitchFamily="49" charset="-122"/>
              </a:rPr>
              <a:t>（通</a:t>
            </a:r>
            <a:r>
              <a:rPr lang="zh-CN" altLang="zh-CN" sz="4000" dirty="0">
                <a:solidFill>
                  <a:srgbClr val="C00000"/>
                </a:solidFill>
                <a:latin typeface="黑体" panose="02010609060101010101" pitchFamily="49" charset="-122"/>
                <a:ea typeface="黑体" panose="02010609060101010101" pitchFamily="49" charset="-122"/>
              </a:rPr>
              <a:t>智</a:t>
            </a:r>
            <a:r>
              <a:rPr lang="zh-CN" altLang="zh-CN" sz="3200" dirty="0">
                <a:latin typeface="黑体" panose="02010609060101010101" pitchFamily="49" charset="-122"/>
                <a:ea typeface="黑体" panose="02010609060101010101" pitchFamily="49" charset="-122"/>
              </a:rPr>
              <a:t>）者不惑</a:t>
            </a:r>
            <a:endParaRPr lang="en-US" altLang="zh-CN" sz="3200" dirty="0">
              <a:latin typeface="黑体" panose="02010609060101010101" pitchFamily="49" charset="-122"/>
              <a:ea typeface="黑体" panose="02010609060101010101" pitchFamily="49" charset="-122"/>
            </a:endParaRPr>
          </a:p>
          <a:p>
            <a:pPr>
              <a:lnSpc>
                <a:spcPct val="150000"/>
              </a:lnSpc>
            </a:pPr>
            <a:r>
              <a:rPr lang="zh-CN" altLang="zh-CN" sz="3200" dirty="0">
                <a:latin typeface="黑体" panose="02010609060101010101" pitchFamily="49" charset="-122"/>
                <a:ea typeface="黑体" panose="02010609060101010101" pitchFamily="49" charset="-122"/>
              </a:rPr>
              <a:t>仁者不忧</a:t>
            </a:r>
            <a:endParaRPr lang="en-US" altLang="zh-CN" sz="3200" dirty="0">
              <a:latin typeface="黑体" panose="02010609060101010101" pitchFamily="49" charset="-122"/>
              <a:ea typeface="黑体" panose="02010609060101010101" pitchFamily="49" charset="-122"/>
            </a:endParaRPr>
          </a:p>
          <a:p>
            <a:pPr>
              <a:lnSpc>
                <a:spcPct val="150000"/>
              </a:lnSpc>
            </a:pPr>
            <a:r>
              <a:rPr lang="zh-CN" altLang="zh-CN" sz="3200" dirty="0">
                <a:latin typeface="黑体" panose="02010609060101010101" pitchFamily="49" charset="-122"/>
                <a:ea typeface="黑体" panose="02010609060101010101" pitchFamily="49" charset="-122"/>
              </a:rPr>
              <a:t>勇者不惧</a:t>
            </a:r>
            <a:endParaRPr lang="en-US" altLang="zh-CN" sz="3200" dirty="0">
              <a:latin typeface="黑体" panose="02010609060101010101" pitchFamily="49" charset="-122"/>
              <a:ea typeface="黑体" panose="02010609060101010101" pitchFamily="49" charset="-122"/>
            </a:endParaRPr>
          </a:p>
        </p:txBody>
      </p:sp>
      <p:sp>
        <p:nvSpPr>
          <p:cNvPr id="8" name="矩形 7"/>
          <p:cNvSpPr/>
          <p:nvPr/>
        </p:nvSpPr>
        <p:spPr>
          <a:xfrm>
            <a:off x="3582273" y="5761608"/>
            <a:ext cx="2923823" cy="769441"/>
          </a:xfrm>
          <a:prstGeom prst="rect">
            <a:avLst/>
          </a:prstGeom>
        </p:spPr>
        <p:txBody>
          <a:bodyPr wrap="square">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孔子</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（公元前</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551</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年</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公元前</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479</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年）</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矩形 8"/>
          <p:cNvSpPr/>
          <p:nvPr/>
        </p:nvSpPr>
        <p:spPr>
          <a:xfrm>
            <a:off x="7892925" y="5761608"/>
            <a:ext cx="2540000" cy="769441"/>
          </a:xfrm>
          <a:prstGeom prst="rect">
            <a:avLst/>
          </a:prstGeom>
        </p:spPr>
        <p:txBody>
          <a:bodyPr wrap="square">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孟子</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公元前</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372</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年</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公元前</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289</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年</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矩形 9"/>
          <p:cNvSpPr/>
          <p:nvPr/>
        </p:nvSpPr>
        <p:spPr>
          <a:xfrm>
            <a:off x="7517223" y="1857475"/>
            <a:ext cx="4611862" cy="2616101"/>
          </a:xfrm>
          <a:prstGeom prst="rect">
            <a:avLst/>
          </a:prstGeom>
        </p:spPr>
        <p:txBody>
          <a:bodyPr wrap="square">
            <a:spAutoFit/>
          </a:bodyPr>
          <a:lstStyle/>
          <a:p>
            <a:r>
              <a:rPr lang="zh-CN" altLang="en-US" sz="3200" dirty="0">
                <a:latin typeface="黑体" panose="02010609060101010101" pitchFamily="49" charset="-122"/>
                <a:ea typeface="黑体" panose="02010609060101010101" pitchFamily="49" charset="-122"/>
              </a:rPr>
              <a:t>恻隐之心，仁之端也</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羞恶之心，义之端也</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辞让之心，礼之端也</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是非之心，</a:t>
            </a:r>
            <a:r>
              <a:rPr lang="zh-CN" altLang="en-US" sz="4400" b="1" dirty="0">
                <a:solidFill>
                  <a:srgbClr val="C00000"/>
                </a:solidFill>
                <a:latin typeface="黑体" panose="02010609060101010101" pitchFamily="49" charset="-122"/>
                <a:ea typeface="黑体" panose="02010609060101010101" pitchFamily="49" charset="-122"/>
              </a:rPr>
              <a:t>智</a:t>
            </a:r>
            <a:r>
              <a:rPr lang="zh-CN" altLang="en-US" sz="3200" dirty="0">
                <a:latin typeface="黑体" panose="02010609060101010101" pitchFamily="49" charset="-122"/>
                <a:ea typeface="黑体" panose="02010609060101010101" pitchFamily="49" charset="-122"/>
              </a:rPr>
              <a:t>之端也</a:t>
            </a:r>
            <a:endParaRPr lang="en-US" altLang="zh-CN" sz="32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ü"/>
            </a:pPr>
            <a:endParaRPr lang="zh-CN" altLang="en-US" sz="2400" dirty="0">
              <a:latin typeface="黑体" panose="02010609060101010101" pitchFamily="49" charset="-122"/>
              <a:ea typeface="黑体" panose="02010609060101010101" pitchFamily="49" charset="-122"/>
            </a:endParaRP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1996" y="4743902"/>
            <a:ext cx="1024379" cy="1017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descr="https://gss2.bdstatic.com/-fo3dSag_xI4khGkpoWK1HF6hhy/baike/w%3D268%3Bg%3D0/sign=2f6b1e4d7c094b36db921ceb9bf71be4/0b55b319ebc4b7455d6f5784c5fc1e178b8215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013" y="4743902"/>
            <a:ext cx="1145823" cy="1021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人工智能基本研究内容</a:t>
            </a:r>
            <a:endParaRPr lang="zh-CN" altLang="en-US" dirty="0"/>
          </a:p>
        </p:txBody>
      </p:sp>
      <p:sp>
        <p:nvSpPr>
          <p:cNvPr id="4" name="标题 5"/>
          <p:cNvSpPr txBox="1">
            <a:spLocks noGrp="1"/>
          </p:cNvSpPr>
          <p:nvPr>
            <p:ph idx="1"/>
          </p:nvPr>
        </p:nvSpPr>
        <p:spPr>
          <a:xfrm>
            <a:off x="393700" y="788988"/>
            <a:ext cx="11355388" cy="5387975"/>
          </a:xfrm>
          <a:prstGeom prst="rect">
            <a:avLst/>
          </a:prstGeom>
        </p:spPr>
        <p:txBody>
          <a:bodyPr>
            <a:normAutofit/>
          </a:bodyPr>
          <a:lstStyle>
            <a:lvl1pPr marL="161925"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Times New Roman" panose="02020603050405020304" pitchFamily="16" charset="0"/>
                <a:cs typeface="Times New Roman" panose="02020603050405020304" pitchFamily="16" charset="0"/>
              </a:rPr>
              <a:t>人工智能特点：</a:t>
            </a:r>
            <a:r>
              <a:rPr lang="zh-CN" altLang="en-US" sz="3200" dirty="0">
                <a:solidFill>
                  <a:srgbClr val="C00000"/>
                </a:solidFill>
                <a:latin typeface="Times New Roman" panose="02020603050405020304" pitchFamily="16" charset="0"/>
                <a:cs typeface="Times New Roman" panose="02020603050405020304" pitchFamily="16" charset="0"/>
              </a:rPr>
              <a:t>至</a:t>
            </a:r>
            <a:r>
              <a:rPr lang="zh-CN" altLang="en-US" sz="3200" dirty="0">
                <a:solidFill>
                  <a:srgbClr val="0070C0"/>
                </a:solidFill>
                <a:latin typeface="Times New Roman" panose="02020603050405020304" pitchFamily="16" charset="0"/>
                <a:cs typeface="Times New Roman" panose="02020603050405020304" pitchFamily="16" charset="0"/>
              </a:rPr>
              <a:t>小</a:t>
            </a:r>
            <a:r>
              <a:rPr lang="zh-CN" altLang="en-US" sz="3200" dirty="0">
                <a:solidFill>
                  <a:srgbClr val="C00000"/>
                </a:solidFill>
                <a:latin typeface="Times New Roman" panose="02020603050405020304" pitchFamily="16" charset="0"/>
                <a:cs typeface="Times New Roman" panose="02020603050405020304" pitchFamily="16" charset="0"/>
              </a:rPr>
              <a:t>有</a:t>
            </a:r>
            <a:r>
              <a:rPr lang="zh-CN" altLang="en-US" sz="3200" dirty="0">
                <a:solidFill>
                  <a:srgbClr val="FF0000"/>
                </a:solidFill>
                <a:latin typeface="Times New Roman" panose="02020603050405020304" pitchFamily="16" charset="0"/>
                <a:cs typeface="Times New Roman" panose="02020603050405020304" pitchFamily="16" charset="0"/>
              </a:rPr>
              <a:t>内</a:t>
            </a:r>
            <a:r>
              <a:rPr lang="zh-CN" altLang="en-US" sz="3200" dirty="0">
                <a:solidFill>
                  <a:srgbClr val="C00000"/>
                </a:solidFill>
                <a:latin typeface="Times New Roman" panose="02020603050405020304" pitchFamily="16" charset="0"/>
                <a:cs typeface="Times New Roman" panose="02020603050405020304" pitchFamily="16" charset="0"/>
              </a:rPr>
              <a:t>、至</a:t>
            </a:r>
            <a:r>
              <a:rPr lang="zh-CN" altLang="en-US" sz="3200" dirty="0">
                <a:solidFill>
                  <a:srgbClr val="0070C0"/>
                </a:solidFill>
                <a:latin typeface="Times New Roman" panose="02020603050405020304" pitchFamily="16" charset="0"/>
                <a:cs typeface="Times New Roman" panose="02020603050405020304" pitchFamily="16" charset="0"/>
              </a:rPr>
              <a:t>大</a:t>
            </a:r>
            <a:r>
              <a:rPr lang="zh-CN" altLang="en-US" sz="3200" dirty="0">
                <a:solidFill>
                  <a:srgbClr val="C00000"/>
                </a:solidFill>
                <a:latin typeface="Times New Roman" panose="02020603050405020304" pitchFamily="16" charset="0"/>
                <a:cs typeface="Times New Roman" panose="02020603050405020304" pitchFamily="16" charset="0"/>
              </a:rPr>
              <a:t>无</a:t>
            </a:r>
            <a:r>
              <a:rPr lang="zh-CN" altLang="en-US" sz="3200" dirty="0">
                <a:solidFill>
                  <a:srgbClr val="FF0000"/>
                </a:solidFill>
                <a:latin typeface="Times New Roman" panose="02020603050405020304" pitchFamily="16" charset="0"/>
                <a:cs typeface="Times New Roman" panose="02020603050405020304" pitchFamily="16" charset="0"/>
              </a:rPr>
              <a:t>外，多学科交叉内禀</a:t>
            </a:r>
            <a:endParaRPr lang="zh-CN" altLang="en-US" sz="3200" dirty="0">
              <a:solidFill>
                <a:srgbClr val="FF0000"/>
              </a:solidFill>
              <a:latin typeface="Times New Roman" panose="02020603050405020304" pitchFamily="16" charset="0"/>
              <a:cs typeface="Times New Roman" panose="02020603050405020304" pitchFamily="16"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2506133"/>
            <a:ext cx="3483428" cy="287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表格 5"/>
          <p:cNvGraphicFramePr>
            <a:graphicFrameLocks noGrp="1"/>
          </p:cNvGraphicFramePr>
          <p:nvPr/>
        </p:nvGraphicFramePr>
        <p:xfrm>
          <a:off x="3732478" y="1617490"/>
          <a:ext cx="8276643" cy="4127505"/>
        </p:xfrm>
        <a:graphic>
          <a:graphicData uri="http://schemas.openxmlformats.org/drawingml/2006/table">
            <a:tbl>
              <a:tblPr firstRow="1" bandRow="1">
                <a:tableStyleId>{5C22544A-7EE6-4342-B048-85BDC9FD1C3A}</a:tableStyleId>
              </a:tblPr>
              <a:tblGrid>
                <a:gridCol w="1578540"/>
                <a:gridCol w="6698103"/>
              </a:tblGrid>
              <a:tr h="863435">
                <a:tc>
                  <a:txBody>
                    <a:bodyPr/>
                    <a:lstStyle/>
                    <a:p>
                      <a:pPr marL="0" marR="0" indent="0" algn="l" defTabSz="685800" rtl="0" eaLnBrk="1" fontAlgn="auto" latinLnBrk="0" hangingPunct="1">
                        <a:lnSpc>
                          <a:spcPct val="100000"/>
                        </a:lnSpc>
                        <a:spcBef>
                          <a:spcPts val="0"/>
                        </a:spcBef>
                        <a:spcAft>
                          <a:spcPts val="0"/>
                        </a:spcAft>
                        <a:buClrTx/>
                        <a:buSzTx/>
                        <a:buFontTx/>
                        <a:buNone/>
                        <a:defRPr/>
                      </a:pPr>
                      <a:r>
                        <a:rPr lang="en-US" altLang="zh-CN" sz="1800" b="1" i="0" kern="1200" dirty="0">
                          <a:solidFill>
                            <a:srgbClr val="0070C0"/>
                          </a:solidFill>
                          <a:effectLst/>
                          <a:latin typeface="Times New Roman" panose="02020603050405020304" pitchFamily="16" charset="0"/>
                          <a:ea typeface="+mn-ea"/>
                          <a:cs typeface="Times New Roman" panose="02020603050405020304" pitchFamily="16" charset="0"/>
                        </a:rPr>
                        <a:t>Math and Statistics Core (6 Courses)</a:t>
                      </a:r>
                      <a:endParaRPr lang="zh-CN" altLang="en-US" sz="1800" b="0" dirty="0">
                        <a:solidFill>
                          <a:schemeClr val="tx1"/>
                        </a:solidFill>
                        <a:latin typeface="Times New Roman" panose="02020603050405020304" pitchFamily="16" charset="0"/>
                        <a:cs typeface="Times New Roman" panose="02020603050405020304" pitchFamily="16" charset="0"/>
                      </a:endParaRPr>
                    </a:p>
                  </a:txBody>
                  <a:tcPr marL="121920" marR="121920" marT="34291" marB="342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b="0" dirty="0">
                          <a:solidFill>
                            <a:schemeClr val="tx1"/>
                          </a:solidFill>
                          <a:latin typeface="Times New Roman" panose="02020603050405020304" pitchFamily="16" charset="0"/>
                          <a:cs typeface="Times New Roman" panose="02020603050405020304" pitchFamily="16" charset="0"/>
                        </a:rPr>
                        <a:t>Math Foundations of Computer Science, Differential  and Integral Calculus ,Integration and Approximation, Matrices and Linear Transformations, Probability Theory for Computer Scientists, Modern Regression</a:t>
                      </a:r>
                      <a:endParaRPr lang="en-US" altLang="zh-CN" sz="1600" b="0" dirty="0">
                        <a:solidFill>
                          <a:schemeClr val="tx1"/>
                        </a:solidFill>
                        <a:latin typeface="Times New Roman" panose="02020603050405020304" pitchFamily="16" charset="0"/>
                        <a:cs typeface="Times New Roman" panose="02020603050405020304" pitchFamily="16" charset="0"/>
                      </a:endParaRPr>
                    </a:p>
                    <a:p>
                      <a:r>
                        <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 (</a:t>
                      </a:r>
                      <a:r>
                        <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微分与积分、逼近理论、矩阵与线性变换、概率论、回归分析</a:t>
                      </a:r>
                      <a:r>
                        <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a:t>
                      </a:r>
                      <a:endPar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endParaRPr>
                    </a:p>
                  </a:txBody>
                  <a:tcPr marL="121920" marR="121920" marT="34291" marB="342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08101">
                <a:tc>
                  <a:txBody>
                    <a:bodyPr/>
                    <a:lstStyle/>
                    <a:p>
                      <a:r>
                        <a:rPr lang="en-US" altLang="zh-CN" sz="1800" b="1" i="0" kern="1200" dirty="0">
                          <a:solidFill>
                            <a:srgbClr val="0070C0"/>
                          </a:solidFill>
                          <a:effectLst/>
                          <a:latin typeface="Times New Roman" panose="02020603050405020304" pitchFamily="16" charset="0"/>
                          <a:ea typeface="+mn-ea"/>
                          <a:cs typeface="Times New Roman" panose="02020603050405020304" pitchFamily="16" charset="0"/>
                        </a:rPr>
                        <a:t>Computer Science Core (6 courses)</a:t>
                      </a:r>
                      <a:endParaRPr lang="zh-CN" altLang="en-US" sz="1800" b="1" i="0" kern="1200" dirty="0">
                        <a:solidFill>
                          <a:srgbClr val="0070C0"/>
                        </a:solidFill>
                        <a:effectLst/>
                        <a:latin typeface="Times New Roman" panose="02020603050405020304" pitchFamily="16" charset="0"/>
                        <a:ea typeface="+mn-ea"/>
                        <a:cs typeface="Times New Roman" panose="02020603050405020304" pitchFamily="16" charset="0"/>
                      </a:endParaRPr>
                    </a:p>
                  </a:txBody>
                  <a:tcPr marL="121920" marR="121920" marT="34291" marB="342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latin typeface="Times New Roman" panose="02020603050405020304" pitchFamily="16" charset="0"/>
                          <a:cs typeface="Times New Roman" panose="02020603050405020304" pitchFamily="16" charset="0"/>
                        </a:rPr>
                        <a:t>Computer Science Core: Freshman Immigration Course; Principles of Imperative Computation; Principles of Functional Programming; Parallel and Sequential Data Structures and Algorithms; Introduction to Computer Systems; Great Theoretical Ideas in Computer Science</a:t>
                      </a:r>
                      <a:endParaRPr lang="en-US" altLang="zh-CN" sz="1600" dirty="0">
                        <a:latin typeface="Times New Roman" panose="02020603050405020304" pitchFamily="16" charset="0"/>
                        <a:cs typeface="Times New Roman" panose="02020603050405020304" pitchFamily="16" charset="0"/>
                      </a:endParaRPr>
                    </a:p>
                    <a:p>
                      <a:pPr marL="0" marR="0" indent="0" algn="l" defTabSz="685800" rtl="0" eaLnBrk="1" fontAlgn="auto" latinLnBrk="0" hangingPunct="1">
                        <a:lnSpc>
                          <a:spcPct val="100000"/>
                        </a:lnSpc>
                        <a:spcBef>
                          <a:spcPts val="0"/>
                        </a:spcBef>
                        <a:spcAft>
                          <a:spcPts val="0"/>
                        </a:spcAft>
                        <a:buClrTx/>
                        <a:buSzTx/>
                        <a:buFontTx/>
                        <a:buNone/>
                        <a:defRPr/>
                      </a:pPr>
                      <a:r>
                        <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a:t>
                      </a:r>
                      <a:r>
                        <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命令式编程、函数式编程、计算机系统、数据结构与算法、计算机思想</a:t>
                      </a:r>
                      <a:r>
                        <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a:t>
                      </a:r>
                      <a:endPar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endParaRPr>
                    </a:p>
                  </a:txBody>
                  <a:tcPr marL="121920" marR="121920" marT="34291" marB="342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97263">
                <a:tc>
                  <a:txBody>
                    <a:bodyPr/>
                    <a:lstStyle/>
                    <a:p>
                      <a:pPr marL="0" marR="0" indent="0" algn="l" defTabSz="685800" rtl="0" eaLnBrk="1" fontAlgn="auto" latinLnBrk="0" hangingPunct="1">
                        <a:lnSpc>
                          <a:spcPct val="100000"/>
                        </a:lnSpc>
                        <a:spcBef>
                          <a:spcPts val="0"/>
                        </a:spcBef>
                        <a:spcAft>
                          <a:spcPts val="0"/>
                        </a:spcAft>
                        <a:buClrTx/>
                        <a:buSzTx/>
                        <a:buFontTx/>
                        <a:buNone/>
                        <a:defRPr/>
                      </a:pPr>
                      <a:r>
                        <a:rPr lang="en-US" altLang="zh-CN" sz="1800" b="1" i="0" kern="1200" dirty="0">
                          <a:solidFill>
                            <a:srgbClr val="0070C0"/>
                          </a:solidFill>
                          <a:effectLst/>
                          <a:latin typeface="Times New Roman" panose="02020603050405020304" pitchFamily="16" charset="0"/>
                          <a:ea typeface="+mn-ea"/>
                          <a:cs typeface="Times New Roman" panose="02020603050405020304" pitchFamily="16" charset="0"/>
                        </a:rPr>
                        <a:t>Artificial Intelligence Core (4 Courses)</a:t>
                      </a:r>
                      <a:endParaRPr lang="en-US" altLang="zh-CN" sz="1800" b="1" i="0" kern="1200" dirty="0">
                        <a:solidFill>
                          <a:srgbClr val="0070C0"/>
                        </a:solidFill>
                        <a:effectLst/>
                        <a:latin typeface="Times New Roman" panose="02020603050405020304" pitchFamily="16" charset="0"/>
                        <a:ea typeface="+mn-ea"/>
                        <a:cs typeface="Times New Roman" panose="02020603050405020304" pitchFamily="16" charset="0"/>
                      </a:endParaRPr>
                    </a:p>
                    <a:p>
                      <a:endParaRPr lang="zh-CN" altLang="en-US" sz="1800" dirty="0">
                        <a:latin typeface="Times New Roman" panose="02020603050405020304" pitchFamily="16" charset="0"/>
                        <a:cs typeface="Times New Roman" panose="02020603050405020304" pitchFamily="16" charset="0"/>
                      </a:endParaRPr>
                    </a:p>
                  </a:txBody>
                  <a:tcPr marL="121920" marR="121920" marT="34291" marB="342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a:latin typeface="Times New Roman" panose="02020603050405020304" pitchFamily="16" charset="0"/>
                          <a:cs typeface="Times New Roman" panose="02020603050405020304" pitchFamily="16" charset="0"/>
                        </a:rPr>
                        <a:t>Concepts in Artificial Intelligence; Introduction to AI Representation and Problem Solving; Introduction to Machine Learning; Take one of the following courses: Introduction to Natural Language Processing  or Introduction to Computer Vision </a:t>
                      </a:r>
                      <a:endParaRPr lang="en-US" altLang="zh-CN" sz="1600" dirty="0">
                        <a:latin typeface="Times New Roman" panose="02020603050405020304" pitchFamily="16" charset="0"/>
                        <a:cs typeface="Times New Roman" panose="02020603050405020304" pitchFamily="16" charset="0"/>
                      </a:endParaRPr>
                    </a:p>
                    <a:p>
                      <a:pPr marL="0" marR="0" indent="0" algn="l" defTabSz="685800" rtl="0" eaLnBrk="1" fontAlgn="auto" latinLnBrk="0" hangingPunct="1">
                        <a:lnSpc>
                          <a:spcPct val="100000"/>
                        </a:lnSpc>
                        <a:spcBef>
                          <a:spcPts val="0"/>
                        </a:spcBef>
                        <a:spcAft>
                          <a:spcPts val="0"/>
                        </a:spcAft>
                        <a:buClrTx/>
                        <a:buSzTx/>
                        <a:buFontTx/>
                        <a:buNone/>
                        <a:defRPr/>
                      </a:pPr>
                      <a:r>
                        <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a:t>
                      </a:r>
                      <a:r>
                        <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人工智能基础、表达与问题求解、机器学习、自然语言处理与计算机视觉中选取</a:t>
                      </a:r>
                      <a:r>
                        <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1</a:t>
                      </a:r>
                      <a:r>
                        <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门</a:t>
                      </a:r>
                      <a:r>
                        <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6" charset="0"/>
                        </a:rPr>
                        <a:t>)</a:t>
                      </a:r>
                      <a:endParaRPr lang="zh-CN" altLang="en-US" sz="1600" dirty="0">
                        <a:latin typeface="Times New Roman" panose="02020603050405020304" pitchFamily="16" charset="0"/>
                        <a:cs typeface="Times New Roman" panose="02020603050405020304" pitchFamily="16" charset="0"/>
                      </a:endParaRPr>
                    </a:p>
                  </a:txBody>
                  <a:tcPr marL="121920" marR="121920" marT="34291" marB="342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AutoShape 48"/>
          <p:cNvSpPr>
            <a:spLocks noChangeArrowheads="1"/>
          </p:cNvSpPr>
          <p:nvPr/>
        </p:nvSpPr>
        <p:spPr bwMode="auto">
          <a:xfrm>
            <a:off x="3733093" y="5872699"/>
            <a:ext cx="8276028" cy="431968"/>
          </a:xfrm>
          <a:prstGeom prst="roundRect">
            <a:avLst>
              <a:gd name="adj" fmla="val 0"/>
            </a:avLst>
          </a:prstGeom>
          <a:solidFill>
            <a:schemeClr val="bg2"/>
          </a:solidFill>
          <a:ln w="28575" algn="ctr">
            <a:noFill/>
            <a:round/>
          </a:ln>
          <a:effectLst/>
        </p:spPr>
        <p:txBody>
          <a:bodyPr lIns="24000" anchor="ctr" anchorCtr="1"/>
          <a:lstStyle/>
          <a:p>
            <a:pPr lvl="0" algn="ctr">
              <a:lnSpc>
                <a:spcPct val="110000"/>
              </a:lnSpc>
              <a:tabLst>
                <a:tab pos="247015" algn="l"/>
              </a:tabLst>
              <a:defRPr/>
            </a:pPr>
            <a:r>
              <a:rPr lang="zh-CN" altLang="en-US" sz="1865">
                <a:solidFill>
                  <a:prstClr val="black"/>
                </a:solidFill>
                <a:latin typeface="Times New Roman" panose="02020603050405020304" pitchFamily="16" charset="0"/>
                <a:ea typeface="黑体" panose="02010609060101010101" pitchFamily="49" charset="-122"/>
                <a:cs typeface="Times New Roman" panose="02020603050405020304" pitchFamily="16" charset="0"/>
              </a:rPr>
              <a:t>卡耐基梅隆大学</a:t>
            </a:r>
            <a:r>
              <a:rPr lang="en-US" altLang="zh-CN" sz="1865">
                <a:solidFill>
                  <a:prstClr val="black"/>
                </a:solidFill>
                <a:latin typeface="Times New Roman" panose="02020603050405020304" pitchFamily="16" charset="0"/>
                <a:ea typeface="黑体" panose="02010609060101010101" pitchFamily="49" charset="-122"/>
                <a:cs typeface="Times New Roman" panose="02020603050405020304" pitchFamily="16" charset="0"/>
              </a:rPr>
              <a:t>2018</a:t>
            </a:r>
            <a:r>
              <a:rPr lang="zh-CN" altLang="en-US" sz="1865">
                <a:solidFill>
                  <a:prstClr val="black"/>
                </a:solidFill>
                <a:latin typeface="Times New Roman" panose="02020603050405020304" pitchFamily="16" charset="0"/>
                <a:ea typeface="黑体" panose="02010609060101010101" pitchFamily="49" charset="-122"/>
                <a:cs typeface="Times New Roman" panose="02020603050405020304" pitchFamily="16" charset="0"/>
              </a:rPr>
              <a:t>年</a:t>
            </a:r>
            <a:r>
              <a:rPr lang="en-US" altLang="zh-CN" sz="1865">
                <a:solidFill>
                  <a:prstClr val="black"/>
                </a:solidFill>
                <a:latin typeface="Times New Roman" panose="02020603050405020304" pitchFamily="16" charset="0"/>
                <a:ea typeface="黑体" panose="02010609060101010101" pitchFamily="49" charset="-122"/>
                <a:cs typeface="Times New Roman" panose="02020603050405020304" pitchFamily="16" charset="0"/>
              </a:rPr>
              <a:t>9</a:t>
            </a:r>
            <a:r>
              <a:rPr lang="zh-CN" altLang="en-US" sz="1865">
                <a:solidFill>
                  <a:prstClr val="black"/>
                </a:solidFill>
                <a:latin typeface="Times New Roman" panose="02020603050405020304" pitchFamily="16" charset="0"/>
                <a:ea typeface="黑体" panose="02010609060101010101" pitchFamily="49" charset="-122"/>
                <a:cs typeface="Times New Roman" panose="02020603050405020304" pitchFamily="16" charset="0"/>
              </a:rPr>
              <a:t>月成为全美第一个人工智能招生的本科专业</a:t>
            </a:r>
            <a:endParaRPr lang="en-US" altLang="zh-CN" sz="1865"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人工智能推动学科交叉、重塑人才培养模式</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矩形 3"/>
          <p:cNvSpPr/>
          <p:nvPr/>
        </p:nvSpPr>
        <p:spPr>
          <a:xfrm>
            <a:off x="554480" y="1507441"/>
            <a:ext cx="11355295" cy="1130246"/>
          </a:xfrm>
          <a:prstGeom prst="rect">
            <a:avLst/>
          </a:prstGeom>
        </p:spPr>
        <p:txBody>
          <a:bodyPr wrap="square">
            <a:spAutoFit/>
          </a:bodyPr>
          <a:lstStyle/>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MIT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投资十亿美元建设新的计算学院，致力于将计算机技术以及人工智能纳入所有研究领域，同时寻求改变计算和人工智能相关的公共政策和道德研究教育。</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4177" y="842475"/>
            <a:ext cx="2144889"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右箭头 24"/>
          <p:cNvSpPr/>
          <p:nvPr/>
        </p:nvSpPr>
        <p:spPr>
          <a:xfrm>
            <a:off x="4124441" y="4535467"/>
            <a:ext cx="549977" cy="4844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 name="六边形 6"/>
          <p:cNvSpPr>
            <a:spLocks noChangeArrowheads="1"/>
          </p:cNvSpPr>
          <p:nvPr/>
        </p:nvSpPr>
        <p:spPr bwMode="auto">
          <a:xfrm rot="5400000">
            <a:off x="6584278" y="1193390"/>
            <a:ext cx="3483353" cy="7213600"/>
          </a:xfrm>
          <a:prstGeom prst="hexagon">
            <a:avLst>
              <a:gd name="adj" fmla="val 8281"/>
              <a:gd name="vf" fmla="val 115470"/>
            </a:avLst>
          </a:prstGeom>
          <a:solidFill>
            <a:srgbClr val="FF0000"/>
          </a:solidFill>
          <a:ln>
            <a:noFill/>
          </a:ln>
          <a:effectLst>
            <a:outerShdw blurRad="63500" dist="23000" dir="5400000" rotWithShape="0">
              <a:srgbClr val="000000">
                <a:alpha val="34998"/>
              </a:srgbClr>
            </a:outerShdw>
          </a:effectLst>
        </p:spPr>
        <p:txBody>
          <a:bodyPr vert="eaVert" anchor="ctr"/>
          <a:lstStyle/>
          <a:p>
            <a:pPr algn="ctr">
              <a:defRPr/>
            </a:pPr>
            <a:endParaRPr lang="zh-CN" altLang="en-US" sz="2400" dirty="0">
              <a:solidFill>
                <a:schemeClr val="lt1"/>
              </a:solidFill>
              <a:latin typeface="Times New Roman" panose="02020603050405020304" pitchFamily="16" charset="0"/>
              <a:cs typeface="Times New Roman" panose="02020603050405020304" pitchFamily="16" charset="0"/>
            </a:endParaRPr>
          </a:p>
        </p:txBody>
      </p:sp>
      <p:sp>
        <p:nvSpPr>
          <p:cNvPr id="8" name="矩形 39"/>
          <p:cNvSpPr>
            <a:spLocks noChangeArrowheads="1"/>
          </p:cNvSpPr>
          <p:nvPr/>
        </p:nvSpPr>
        <p:spPr bwMode="auto">
          <a:xfrm>
            <a:off x="4740537" y="3360784"/>
            <a:ext cx="7100711" cy="269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2532" tIns="81265" rIns="162532" bIns="81265">
            <a:spAutoFit/>
          </a:bodyPr>
          <a:lstStyle>
            <a:lvl1pPr>
              <a:defRPr sz="3200" b="1">
                <a:solidFill>
                  <a:srgbClr val="264C00"/>
                </a:solidFill>
                <a:latin typeface="华文新魏" panose="02010800040101010101" pitchFamily="2" charset="-122"/>
                <a:ea typeface="宋体" panose="02010600030101010101" pitchFamily="2" charset="-122"/>
              </a:defRPr>
            </a:lvl1pPr>
            <a:lvl2pPr marL="742950" indent="-285750">
              <a:defRPr sz="3200" b="1">
                <a:solidFill>
                  <a:srgbClr val="264C00"/>
                </a:solidFill>
                <a:latin typeface="华文新魏" panose="02010800040101010101" pitchFamily="2" charset="-122"/>
                <a:ea typeface="宋体" panose="02010600030101010101" pitchFamily="2" charset="-122"/>
              </a:defRPr>
            </a:lvl2pPr>
            <a:lvl3pPr marL="1143000" indent="-228600">
              <a:defRPr sz="3200" b="1">
                <a:solidFill>
                  <a:srgbClr val="264C00"/>
                </a:solidFill>
                <a:latin typeface="华文新魏" panose="02010800040101010101" pitchFamily="2" charset="-122"/>
                <a:ea typeface="宋体" panose="02010600030101010101" pitchFamily="2" charset="-122"/>
              </a:defRPr>
            </a:lvl3pPr>
            <a:lvl4pPr marL="1600200" indent="-228600">
              <a:defRPr sz="3200" b="1">
                <a:solidFill>
                  <a:srgbClr val="264C00"/>
                </a:solidFill>
                <a:latin typeface="华文新魏" panose="02010800040101010101" pitchFamily="2" charset="-122"/>
                <a:ea typeface="宋体" panose="02010600030101010101" pitchFamily="2" charset="-122"/>
              </a:defRPr>
            </a:lvl4pPr>
            <a:lvl5pPr marL="2057400" indent="-228600">
              <a:defRPr sz="3200" b="1">
                <a:solidFill>
                  <a:srgbClr val="264C00"/>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sz="3200" b="1">
                <a:solidFill>
                  <a:srgbClr val="264C00"/>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sz="3200" b="1">
                <a:solidFill>
                  <a:srgbClr val="264C00"/>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sz="3200" b="1">
                <a:solidFill>
                  <a:srgbClr val="264C00"/>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sz="3200" b="1">
                <a:solidFill>
                  <a:srgbClr val="264C00"/>
                </a:solidFill>
                <a:latin typeface="华文新魏" panose="02010800040101010101" pitchFamily="2" charset="-122"/>
                <a:ea typeface="宋体" panose="02010600030101010101" pitchFamily="2" charset="-122"/>
              </a:defRPr>
            </a:lvl9pPr>
          </a:lstStyle>
          <a:p>
            <a:pPr marL="381000" indent="-381000">
              <a:lnSpc>
                <a:spcPct val="150000"/>
              </a:lnSpc>
              <a:buFont typeface="Wingdings" panose="05000000000000000000" pitchFamily="2" charset="2"/>
              <a:buChar char="l"/>
            </a:pPr>
            <a:r>
              <a:rPr lang="en-US" altLang="zh-CN"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2019</a:t>
            </a:r>
            <a:r>
              <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年秋季学期正式启动新学院</a:t>
            </a:r>
            <a:endParaRPr lang="en-US" altLang="zh-CN"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a:p>
            <a:pPr marL="381000" indent="-381000">
              <a:lnSpc>
                <a:spcPct val="150000"/>
              </a:lnSpc>
              <a:buFont typeface="Wingdings" panose="05000000000000000000" pitchFamily="2" charset="2"/>
              <a:buChar char="l"/>
            </a:pPr>
            <a:r>
              <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将计算机和人工智能力量带到 </a:t>
            </a:r>
            <a:r>
              <a:rPr lang="en-US" altLang="zh-CN"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MIT</a:t>
            </a:r>
            <a:r>
              <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所有学习领域 </a:t>
            </a:r>
            <a:endPar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a:p>
            <a:pPr marL="381000" indent="-381000">
              <a:lnSpc>
                <a:spcPct val="150000"/>
              </a:lnSpc>
              <a:buFont typeface="Wingdings" panose="05000000000000000000" pitchFamily="2" charset="2"/>
              <a:buChar char="l"/>
            </a:pPr>
            <a:r>
              <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创造 </a:t>
            </a:r>
            <a:r>
              <a:rPr lang="en-US" altLang="zh-CN"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50 </a:t>
            </a:r>
            <a:r>
              <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个跨越新学院和其它学系的新教师职位 </a:t>
            </a:r>
            <a:endPar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a:p>
            <a:pPr marL="381000" indent="-381000">
              <a:lnSpc>
                <a:spcPct val="150000"/>
              </a:lnSpc>
              <a:buFont typeface="Wingdings" panose="05000000000000000000" pitchFamily="2" charset="2"/>
              <a:buChar char="l"/>
            </a:pPr>
            <a:r>
              <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为 </a:t>
            </a:r>
            <a:r>
              <a:rPr lang="en-US" altLang="zh-CN"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MIT</a:t>
            </a:r>
            <a:r>
              <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五个学院建设公共合作结构，用于计算机和人工智能领域的教育、研究和创新 </a:t>
            </a:r>
            <a:endPar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a:p>
            <a:pPr marL="381000" indent="-381000">
              <a:lnSpc>
                <a:spcPct val="150000"/>
              </a:lnSpc>
              <a:buFont typeface="Wingdings" panose="05000000000000000000" pitchFamily="2" charset="2"/>
              <a:buChar char="l"/>
            </a:pPr>
            <a:r>
              <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改变关于计算机和人工智能公共政策和道德方面教育和研究</a:t>
            </a:r>
            <a:endParaRPr lang="zh-CN" altLang="en-US" sz="1865"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258" y="3436223"/>
            <a:ext cx="3547535" cy="2582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903645"/>
            <a:ext cx="3187697" cy="449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234414" y="2929710"/>
            <a:ext cx="4909036" cy="420564"/>
          </a:xfrm>
          <a:prstGeom prst="rect">
            <a:avLst/>
          </a:prstGeom>
        </p:spPr>
        <p:txBody>
          <a:bodyPr wrap="none">
            <a:spAutoFit/>
          </a:bodyPr>
          <a:lstStyle/>
          <a:p>
            <a:r>
              <a:rPr lang="en-US" altLang="zh-CN" sz="2135" dirty="0">
                <a:latin typeface="Times New Roman" panose="02020603050405020304" pitchFamily="16" charset="0"/>
                <a:cs typeface="Times New Roman" panose="02020603050405020304" pitchFamily="16" charset="0"/>
              </a:rPr>
              <a:t>make AI part of every graduate’s education</a:t>
            </a:r>
            <a:endParaRPr lang="en-US" altLang="zh-CN" sz="2135"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Times New Roman" panose="02020603050405020304" pitchFamily="16" charset="0"/>
                <a:ea typeface="微软雅黑" panose="020B0503020204020204" pitchFamily="34" charset="-122"/>
                <a:cs typeface="Times New Roman" panose="02020603050405020304" pitchFamily="16" charset="0"/>
              </a:rPr>
              <a:t>人工智能培养中的知识体系要专业化与成体系</a:t>
            </a:r>
            <a:endParaRPr lang="zh-CN" altLang="en-US" b="0"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AutoShape 48"/>
          <p:cNvSpPr>
            <a:spLocks noChangeArrowheads="1"/>
          </p:cNvSpPr>
          <p:nvPr/>
        </p:nvSpPr>
        <p:spPr bwMode="auto">
          <a:xfrm>
            <a:off x="352984" y="5777059"/>
            <a:ext cx="3447625" cy="733026"/>
          </a:xfrm>
          <a:prstGeom prst="roundRect">
            <a:avLst>
              <a:gd name="adj" fmla="val 0"/>
            </a:avLst>
          </a:prstGeom>
          <a:solidFill>
            <a:srgbClr val="FFFF00"/>
          </a:solidFill>
          <a:ln w="28575" algn="ctr">
            <a:noFill/>
            <a:round/>
          </a:ln>
          <a:effectLst/>
        </p:spPr>
        <p:txBody>
          <a:bodyPr lIns="24000" anchor="ctr" anchorCtr="1"/>
          <a:lstStyle/>
          <a:p>
            <a:pPr algn="ctr">
              <a:lnSpc>
                <a:spcPct val="110000"/>
              </a:lnSpc>
              <a:tabLst>
                <a:tab pos="247015" algn="l"/>
              </a:tabLst>
              <a:defRPr/>
            </a:pP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AutoShape 48"/>
          <p:cNvSpPr>
            <a:spLocks noChangeArrowheads="1"/>
          </p:cNvSpPr>
          <p:nvPr/>
        </p:nvSpPr>
        <p:spPr bwMode="auto">
          <a:xfrm>
            <a:off x="7345503" y="5777059"/>
            <a:ext cx="4493513" cy="733026"/>
          </a:xfrm>
          <a:prstGeom prst="roundRect">
            <a:avLst>
              <a:gd name="adj" fmla="val 0"/>
            </a:avLst>
          </a:prstGeom>
          <a:solidFill>
            <a:srgbClr val="FFFF00"/>
          </a:solidFill>
          <a:ln w="28575" algn="ctr">
            <a:noFill/>
            <a:round/>
          </a:ln>
          <a:effectLst/>
        </p:spPr>
        <p:txBody>
          <a:bodyPr lIns="24000" anchor="ctr" anchorCtr="1"/>
          <a:lstStyle/>
          <a:p>
            <a:pPr algn="ctr">
              <a:lnSpc>
                <a:spcPct val="110000"/>
              </a:lnSpc>
              <a:tabLst>
                <a:tab pos="247015" algn="l"/>
              </a:tabLst>
              <a:defRPr/>
            </a:pP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不等于号 4"/>
          <p:cNvSpPr/>
          <p:nvPr/>
        </p:nvSpPr>
        <p:spPr>
          <a:xfrm>
            <a:off x="5263360" y="6068165"/>
            <a:ext cx="505528" cy="310385"/>
          </a:xfrm>
          <a:prstGeom prst="mathNotEqual">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solidFill>
                <a:schemeClr val="tx1"/>
              </a:solidFill>
              <a:ea typeface="黑体" panose="02010609060101010101" pitchFamily="49" charset="-122"/>
            </a:endParaRPr>
          </a:p>
        </p:txBody>
      </p:sp>
      <p:graphicFrame>
        <p:nvGraphicFramePr>
          <p:cNvPr id="7" name="表格 6"/>
          <p:cNvGraphicFramePr>
            <a:graphicFrameLocks noGrp="1"/>
          </p:cNvGraphicFramePr>
          <p:nvPr/>
        </p:nvGraphicFramePr>
        <p:xfrm>
          <a:off x="4706313" y="794005"/>
          <a:ext cx="7339710" cy="4907280"/>
        </p:xfrm>
        <a:graphic>
          <a:graphicData uri="http://schemas.openxmlformats.org/drawingml/2006/table">
            <a:tbl>
              <a:tblPr firstRow="1" bandRow="1">
                <a:tableStyleId>{5C22544A-7EE6-4342-B048-85BDC9FD1C3A}</a:tableStyleId>
              </a:tblPr>
              <a:tblGrid>
                <a:gridCol w="2388170"/>
                <a:gridCol w="4951540"/>
              </a:tblGrid>
              <a:tr h="453025">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rPr>
                        <a:t>Math  (26 Units)</a:t>
                      </a:r>
                      <a:endPar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Mathematical Foundations of Computing,</a:t>
                      </a:r>
                      <a:r>
                        <a:rPr lang="en-US" altLang="zh-CN" sz="1800" b="0" baseline="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r>
                        <a:rPr lang="en-US" altLang="zh-CN"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Probability, Calculus</a:t>
                      </a:r>
                      <a:endPar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3025">
                <a:tc>
                  <a:txBody>
                    <a:bodyPr/>
                    <a:lstStyle/>
                    <a:p>
                      <a:pPr algn="ctr"/>
                      <a:r>
                        <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rPr>
                        <a:t>Science (11 units): </a:t>
                      </a:r>
                      <a:endPar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latin typeface="Times New Roman" panose="02020603050405020304" pitchFamily="16" charset="0"/>
                          <a:ea typeface="黑体" panose="02010609060101010101" pitchFamily="49" charset="-122"/>
                          <a:cs typeface="Times New Roman" panose="02020603050405020304" pitchFamily="16" charset="0"/>
                        </a:rPr>
                        <a:t>PHYSICS 41(Mechanics), PHYSICS 43(Electricity and Magnetism)</a:t>
                      </a:r>
                      <a:endParaRPr lang="zh-CN" altLang="en-US" sz="180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8872">
                <a:tc>
                  <a:txBody>
                    <a:bodyPr/>
                    <a:lstStyle/>
                    <a:p>
                      <a:pPr algn="ctr"/>
                      <a:r>
                        <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rPr>
                        <a:t>Technology in Society</a:t>
                      </a:r>
                      <a:endPar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80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one course</a:t>
                      </a:r>
                      <a:endParaRPr lang="zh-CN" altLang="en-US" sz="180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7179">
                <a:tc>
                  <a:txBody>
                    <a:bodyPr/>
                    <a:lstStyle/>
                    <a:p>
                      <a:pPr algn="ctr"/>
                      <a:r>
                        <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rPr>
                        <a:t>Engineering Fundamentals (13 units)</a:t>
                      </a:r>
                      <a:endPar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latin typeface="Times New Roman" panose="02020603050405020304" pitchFamily="16" charset="0"/>
                          <a:ea typeface="黑体" panose="02010609060101010101" pitchFamily="49" charset="-122"/>
                          <a:cs typeface="Times New Roman" panose="02020603050405020304" pitchFamily="16" charset="0"/>
                        </a:rPr>
                        <a:t>Programming Abstractions, Electronics</a:t>
                      </a:r>
                      <a:endParaRPr lang="zh-CN" altLang="en-US" sz="180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7179">
                <a:tc>
                  <a:txBody>
                    <a:bodyPr/>
                    <a:lstStyle/>
                    <a:p>
                      <a:pPr algn="ctr"/>
                      <a:r>
                        <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rPr>
                        <a:t>Computer Science Core (15 units)</a:t>
                      </a:r>
                      <a:endPar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latin typeface="Times New Roman" panose="02020603050405020304" pitchFamily="16" charset="0"/>
                          <a:ea typeface="黑体" panose="02010609060101010101" pitchFamily="49" charset="-122"/>
                          <a:cs typeface="Times New Roman" panose="02020603050405020304" pitchFamily="16" charset="0"/>
                        </a:rPr>
                        <a:t>Computer Organization and Systems, Principles of Computer Systems, Data Structures and Algorithms</a:t>
                      </a:r>
                      <a:endParaRPr lang="zh-CN" altLang="en-US" sz="180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13914">
                <a:tc>
                  <a:txBody>
                    <a:bodyPr/>
                    <a:lstStyle/>
                    <a:p>
                      <a:pPr algn="ctr"/>
                      <a:r>
                        <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rPr>
                        <a:t>Computer Science Depth(30 units)</a:t>
                      </a:r>
                      <a:endPar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rPr>
                        <a:t>(</a:t>
                      </a:r>
                      <a:r>
                        <a:rPr lang="zh-CN" altLang="en-US"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rPr>
                        <a:t>设置了十条跑道</a:t>
                      </a:r>
                      <a:r>
                        <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rPr>
                        <a:t>)</a:t>
                      </a:r>
                      <a:endParaRPr lang="en-US" altLang="zh-CN" sz="1800" b="1" i="0" kern="1200" dirty="0">
                        <a:solidFill>
                          <a:srgbClr val="0070C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Artificial Intelligence Track(29 units), </a:t>
                      </a:r>
                      <a:r>
                        <a:rPr lang="en-US" altLang="zh-CN" sz="1400" dirty="0" err="1">
                          <a:latin typeface="Times New Roman" panose="02020603050405020304" pitchFamily="16" charset="0"/>
                          <a:ea typeface="黑体" panose="02010609060101010101" pitchFamily="49" charset="-122"/>
                          <a:cs typeface="Times New Roman" panose="02020603050405020304" pitchFamily="16" charset="0"/>
                        </a:rPr>
                        <a:t>Biocomputation</a:t>
                      </a:r>
                      <a:r>
                        <a:rPr lang="en-US" altLang="zh-CN" sz="1400" dirty="0">
                          <a:latin typeface="Times New Roman" panose="02020603050405020304" pitchFamily="16" charset="0"/>
                          <a:ea typeface="黑体" panose="02010609060101010101" pitchFamily="49" charset="-122"/>
                          <a:cs typeface="Times New Roman" panose="02020603050405020304" pitchFamily="16" charset="0"/>
                        </a:rPr>
                        <a:t> (30 units), Computer Engineering Track(36 units),Graphics track(29 units), Human-Computer Interaction Track(29 units),information track(31 units),system tracks (28 units), theory track(27 units),Unspecialized Track(28 units), Individually Designed Track</a:t>
                      </a:r>
                      <a:endParaRPr lang="zh-CN" altLang="en-US" sz="180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矩形 7"/>
          <p:cNvSpPr/>
          <p:nvPr/>
        </p:nvSpPr>
        <p:spPr>
          <a:xfrm>
            <a:off x="3907276" y="5818983"/>
            <a:ext cx="1415772" cy="584775"/>
          </a:xfrm>
          <a:prstGeom prst="rect">
            <a:avLst/>
          </a:prstGeom>
        </p:spPr>
        <p:txBody>
          <a:bodyPr wrap="none">
            <a:spAutoFit/>
          </a:bodyPr>
          <a:lstStyle/>
          <a:p>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        AI</a:t>
            </a:r>
            <a:endParaRPr lang="en-US" altLang="zh-CN" sz="16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本科知识体系</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矩形 8"/>
          <p:cNvSpPr/>
          <p:nvPr/>
        </p:nvSpPr>
        <p:spPr>
          <a:xfrm>
            <a:off x="5678573" y="5870422"/>
            <a:ext cx="1415772" cy="584775"/>
          </a:xfrm>
          <a:prstGeom prst="rect">
            <a:avLst/>
          </a:prstGeom>
        </p:spPr>
        <p:txBody>
          <a:bodyPr wrap="none">
            <a:spAutoFit/>
          </a:bodyPr>
          <a:lstStyle/>
          <a:p>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       CS</a:t>
            </a:r>
            <a:endParaRPr lang="en-US" altLang="zh-CN" sz="16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本科知识体系</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10" name="Picture 2" descr="https://www.cs.cmu.edu/sites/default/files/bsai-curriculum-medium.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9365" y="958868"/>
            <a:ext cx="4380087" cy="43476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Times New Roman" panose="02020603050405020304" pitchFamily="16" charset="0"/>
                <a:ea typeface="微软雅黑" panose="020B0503020204020204" pitchFamily="34" charset="-122"/>
                <a:cs typeface="Times New Roman" panose="02020603050405020304" pitchFamily="16" charset="0"/>
              </a:rPr>
              <a:t>人工智能培养中的知识体系要专业化与成体系</a:t>
            </a:r>
            <a:endParaRPr lang="zh-CN" altLang="en-US" b="0" dirty="0"/>
          </a:p>
        </p:txBody>
      </p:sp>
      <p:pic>
        <p:nvPicPr>
          <p:cNvPr id="4" name="内容占位符 3"/>
          <p:cNvPicPr>
            <a:picLocks noGrp="1"/>
          </p:cNvPicPr>
          <p:nvPr>
            <p:ph idx="1"/>
          </p:nvPr>
        </p:nvPicPr>
        <p:blipFill>
          <a:blip r:embed="rId1"/>
          <a:stretch>
            <a:fillRect/>
          </a:stretch>
        </p:blipFill>
        <p:spPr>
          <a:xfrm>
            <a:off x="1667723" y="758005"/>
            <a:ext cx="8639175" cy="4924425"/>
          </a:xfrm>
          <a:prstGeom prst="rect">
            <a:avLst/>
          </a:prstGeom>
        </p:spPr>
      </p:pic>
      <p:sp>
        <p:nvSpPr>
          <p:cNvPr id="5" name="矩形 4"/>
          <p:cNvSpPr/>
          <p:nvPr/>
        </p:nvSpPr>
        <p:spPr>
          <a:xfrm>
            <a:off x="1930834" y="5771305"/>
            <a:ext cx="7959400" cy="707886"/>
          </a:xfrm>
          <a:prstGeom prst="rect">
            <a:avLst/>
          </a:prstGeom>
        </p:spPr>
        <p:txBody>
          <a:bodyPr wrap="square">
            <a:spAutoFit/>
          </a:bodyPr>
          <a:lstStyle/>
          <a:p>
            <a:pPr algn="ctr"/>
            <a:r>
              <a:rPr lang="zh-CN" altLang="zh-CN" sz="4000" dirty="0">
                <a:latin typeface="黑体" panose="02010609060101010101" pitchFamily="49" charset="-122"/>
                <a:ea typeface="黑体" panose="02010609060101010101" pitchFamily="49" charset="-122"/>
              </a:rPr>
              <a:t>厘清内涵、促进交叉、赋能应用</a:t>
            </a:r>
            <a:endParaRPr lang="zh-CN" altLang="en-US" sz="4000" dirty="0">
              <a:latin typeface="黑体" panose="02010609060101010101" pitchFamily="49" charset="-122"/>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人工智能历史</a:t>
            </a:r>
            <a:endParaRPr lang="en-US" altLang="zh-CN" dirty="0"/>
          </a:p>
          <a:p>
            <a:r>
              <a:rPr lang="zh-CN" altLang="en-US" dirty="0"/>
              <a:t>人工智能课程体系</a:t>
            </a:r>
            <a:endParaRPr lang="en-US" altLang="zh-CN" dirty="0"/>
          </a:p>
          <a:p>
            <a:r>
              <a:rPr lang="zh-CN" altLang="en-US" dirty="0">
                <a:solidFill>
                  <a:srgbClr val="0070C0"/>
                </a:solidFill>
              </a:rPr>
              <a:t>课程内容概要</a:t>
            </a:r>
            <a:endParaRPr lang="zh-CN" altLang="en-US" dirty="0">
              <a:solidFill>
                <a:srgbClr val="0070C0"/>
              </a:solidFill>
            </a:endParaRPr>
          </a:p>
          <a:p>
            <a:r>
              <a:rPr lang="zh-CN" altLang="en-US" dirty="0"/>
              <a:t>趋势与发展</a:t>
            </a:r>
            <a:endParaRPr lang="en-US" altLang="zh-CN" dirty="0"/>
          </a:p>
          <a:p>
            <a:r>
              <a:rPr lang="zh-CN" altLang="en-US" dirty="0"/>
              <a:t>实训题目安排</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人工智能基本研究内容</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pic>
        <p:nvPicPr>
          <p:cNvPr id="4" name="图片 3"/>
          <p:cNvPicPr/>
          <p:nvPr/>
        </p:nvPicPr>
        <p:blipFill>
          <a:blip r:embed="rId1"/>
          <a:stretch>
            <a:fillRect/>
          </a:stretch>
        </p:blipFill>
        <p:spPr>
          <a:xfrm>
            <a:off x="442258" y="2850433"/>
            <a:ext cx="3273777" cy="2867377"/>
          </a:xfrm>
          <a:prstGeom prst="rect">
            <a:avLst/>
          </a:prstGeom>
        </p:spPr>
      </p:pic>
      <p:sp>
        <p:nvSpPr>
          <p:cNvPr id="5" name="矩形 4"/>
          <p:cNvSpPr/>
          <p:nvPr/>
        </p:nvSpPr>
        <p:spPr>
          <a:xfrm>
            <a:off x="428245" y="922436"/>
            <a:ext cx="11206104" cy="646331"/>
          </a:xfrm>
          <a:prstGeom prst="rect">
            <a:avLst/>
          </a:prstGeom>
        </p:spPr>
        <p:txBody>
          <a:bodyPr wrap="square">
            <a:spAutoFit/>
          </a:bodyPr>
          <a:lstStyle/>
          <a:p>
            <a:r>
              <a:rPr lang="zh-CN" altLang="en-US" sz="3600" dirty="0">
                <a:latin typeface="黑体" panose="02010609060101010101" pitchFamily="49" charset="-122"/>
                <a:ea typeface="黑体" panose="02010609060101010101" pitchFamily="49" charset="-122"/>
              </a:rPr>
              <a:t>人工智能：以机器为载体实现的人类智能或生物智能</a:t>
            </a:r>
            <a:endParaRPr lang="zh-CN" altLang="en-US" sz="3600" dirty="0">
              <a:latin typeface="黑体" panose="02010609060101010101" pitchFamily="49" charset="-122"/>
              <a:ea typeface="黑体" panose="02010609060101010101" pitchFamily="49" charset="-122"/>
            </a:endParaRPr>
          </a:p>
        </p:txBody>
      </p:sp>
      <p:sp>
        <p:nvSpPr>
          <p:cNvPr id="6" name="矩形 5"/>
          <p:cNvSpPr/>
          <p:nvPr/>
        </p:nvSpPr>
        <p:spPr>
          <a:xfrm>
            <a:off x="3843284" y="1568767"/>
            <a:ext cx="7906458" cy="4991751"/>
          </a:xfrm>
          <a:prstGeom prst="rect">
            <a:avLst/>
          </a:prstGeom>
        </p:spPr>
        <p:txBody>
          <a:bodyPr wrap="square">
            <a:spAutoFit/>
          </a:bodyPr>
          <a:lstStyle/>
          <a:p>
            <a:pPr>
              <a:lnSpc>
                <a:spcPct val="150000"/>
              </a:lnSpc>
            </a:pPr>
            <a:r>
              <a:rPr lang="zh-CN" altLang="zh-CN" sz="2400" dirty="0">
                <a:latin typeface="黑体" panose="02010609060101010101" pitchFamily="49" charset="-122"/>
                <a:ea typeface="黑体" panose="02010609060101010101" pitchFamily="49" charset="-122"/>
              </a:rPr>
              <a:t>从模拟人类智能角度而言，人工智能应具备如下能力：</a:t>
            </a:r>
            <a:endParaRPr lang="zh-CN" altLang="zh-CN" sz="2400" dirty="0">
              <a:latin typeface="黑体" panose="02010609060101010101" pitchFamily="49" charset="-122"/>
              <a:ea typeface="黑体" panose="02010609060101010101" pitchFamily="49" charset="-122"/>
            </a:endParaRPr>
          </a:p>
          <a:p>
            <a:pPr marL="381000" indent="-381000">
              <a:lnSpc>
                <a:spcPct val="150000"/>
              </a:lnSpc>
              <a:buFont typeface="Wingdings" panose="05000000000000000000" pitchFamily="2" charset="2"/>
              <a:buChar char="l"/>
            </a:pPr>
            <a:r>
              <a:rPr lang="zh-CN" altLang="zh-CN" sz="2400" b="1" dirty="0">
                <a:solidFill>
                  <a:srgbClr val="FF0000"/>
                </a:solidFill>
                <a:latin typeface="黑体" panose="02010609060101010101" pitchFamily="49" charset="-122"/>
                <a:ea typeface="黑体" panose="02010609060101010101" pitchFamily="49" charset="-122"/>
              </a:rPr>
              <a:t>具备视觉感知和语言交流的能力。</a:t>
            </a:r>
            <a:r>
              <a:rPr lang="zh-CN" altLang="zh-CN" sz="2400" dirty="0">
                <a:latin typeface="黑体" panose="02010609060101010101" pitchFamily="49" charset="-122"/>
                <a:ea typeface="黑体" panose="02010609060101010101" pitchFamily="49" charset="-122"/>
              </a:rPr>
              <a:t>即能够识别和理解外界信息（计算机视觉研究范畴）、能够与人通过语言交流（自然语言理解研究范畴）。</a:t>
            </a:r>
            <a:endParaRPr lang="zh-CN" altLang="zh-CN" sz="2400" dirty="0">
              <a:latin typeface="黑体" panose="02010609060101010101" pitchFamily="49" charset="-122"/>
              <a:ea typeface="黑体" panose="02010609060101010101" pitchFamily="49" charset="-122"/>
            </a:endParaRPr>
          </a:p>
          <a:p>
            <a:pPr marL="381000" indent="-381000">
              <a:lnSpc>
                <a:spcPct val="150000"/>
              </a:lnSpc>
              <a:buFont typeface="Wingdings" panose="05000000000000000000" pitchFamily="2" charset="2"/>
              <a:buChar char="l"/>
            </a:pPr>
            <a:r>
              <a:rPr lang="zh-CN" altLang="zh-CN" sz="2400" b="1" dirty="0">
                <a:solidFill>
                  <a:srgbClr val="FF0000"/>
                </a:solidFill>
                <a:latin typeface="黑体" panose="02010609060101010101" pitchFamily="49" charset="-122"/>
                <a:ea typeface="黑体" panose="02010609060101010101" pitchFamily="49" charset="-122"/>
              </a:rPr>
              <a:t>具备推理与问题求解能力。</a:t>
            </a:r>
            <a:r>
              <a:rPr lang="zh-CN" altLang="zh-CN" sz="2400" dirty="0">
                <a:latin typeface="黑体" panose="02010609060101010101" pitchFamily="49" charset="-122"/>
                <a:ea typeface="黑体" panose="02010609060101010101" pitchFamily="49" charset="-122"/>
              </a:rPr>
              <a:t>即基于已有知识，对所见事物和现象进行演绎推理以解决问题。</a:t>
            </a:r>
            <a:endParaRPr lang="zh-CN" altLang="zh-CN" sz="2400" dirty="0">
              <a:latin typeface="黑体" panose="02010609060101010101" pitchFamily="49" charset="-122"/>
              <a:ea typeface="黑体" panose="02010609060101010101" pitchFamily="49" charset="-122"/>
            </a:endParaRPr>
          </a:p>
          <a:p>
            <a:pPr marL="381000" indent="-381000">
              <a:lnSpc>
                <a:spcPct val="150000"/>
              </a:lnSpc>
              <a:buFont typeface="Wingdings" panose="05000000000000000000" pitchFamily="2" charset="2"/>
              <a:buChar char="l"/>
            </a:pPr>
            <a:r>
              <a:rPr lang="zh-CN" altLang="zh-CN" sz="2400" b="1" dirty="0">
                <a:solidFill>
                  <a:srgbClr val="FF0000"/>
                </a:solidFill>
                <a:latin typeface="黑体" panose="02010609060101010101" pitchFamily="49" charset="-122"/>
                <a:ea typeface="黑体" panose="02010609060101010101" pitchFamily="49" charset="-122"/>
              </a:rPr>
              <a:t>具备协同控制能力。</a:t>
            </a:r>
            <a:r>
              <a:rPr lang="zh-CN" altLang="zh-CN" sz="2400" dirty="0">
                <a:latin typeface="黑体" panose="02010609060101010101" pitchFamily="49" charset="-122"/>
                <a:ea typeface="黑体" panose="02010609060101010101" pitchFamily="49" charset="-122"/>
              </a:rPr>
              <a:t>即将视觉（看）、语言（说）、推理（悟）等能力统一协调，加以控制，这是常见的机器人研究领域内容。</a:t>
            </a:r>
            <a:endParaRPr lang="zh-CN"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人工智能基本研究内容</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pic>
        <p:nvPicPr>
          <p:cNvPr id="4" name="图片 3"/>
          <p:cNvPicPr/>
          <p:nvPr/>
        </p:nvPicPr>
        <p:blipFill>
          <a:blip r:embed="rId1"/>
          <a:stretch>
            <a:fillRect/>
          </a:stretch>
        </p:blipFill>
        <p:spPr>
          <a:xfrm>
            <a:off x="442258" y="2850433"/>
            <a:ext cx="3273777" cy="2867377"/>
          </a:xfrm>
          <a:prstGeom prst="rect">
            <a:avLst/>
          </a:prstGeom>
        </p:spPr>
      </p:pic>
      <p:sp>
        <p:nvSpPr>
          <p:cNvPr id="5" name="矩形 4"/>
          <p:cNvSpPr/>
          <p:nvPr/>
        </p:nvSpPr>
        <p:spPr>
          <a:xfrm>
            <a:off x="428245" y="922436"/>
            <a:ext cx="11206104" cy="646331"/>
          </a:xfrm>
          <a:prstGeom prst="rect">
            <a:avLst/>
          </a:prstGeom>
        </p:spPr>
        <p:txBody>
          <a:bodyPr wrap="square">
            <a:spAutoFit/>
          </a:bodyPr>
          <a:lstStyle/>
          <a:p>
            <a:r>
              <a:rPr lang="zh-CN" altLang="en-US" sz="3600" dirty="0">
                <a:latin typeface="黑体" panose="02010609060101010101" pitchFamily="49" charset="-122"/>
                <a:ea typeface="黑体" panose="02010609060101010101" pitchFamily="49" charset="-122"/>
              </a:rPr>
              <a:t>人工智能：以机器为载体实现的人类智能或生物智能</a:t>
            </a:r>
            <a:endParaRPr lang="zh-CN" altLang="en-US" sz="3600" dirty="0">
              <a:latin typeface="黑体" panose="02010609060101010101" pitchFamily="49" charset="-122"/>
              <a:ea typeface="黑体" panose="02010609060101010101" pitchFamily="49" charset="-122"/>
            </a:endParaRPr>
          </a:p>
        </p:txBody>
      </p:sp>
      <p:sp>
        <p:nvSpPr>
          <p:cNvPr id="6" name="矩形 5"/>
          <p:cNvSpPr/>
          <p:nvPr/>
        </p:nvSpPr>
        <p:spPr>
          <a:xfrm>
            <a:off x="3843284" y="1568767"/>
            <a:ext cx="7906458" cy="4991751"/>
          </a:xfrm>
          <a:prstGeom prst="rect">
            <a:avLst/>
          </a:prstGeom>
        </p:spPr>
        <p:txBody>
          <a:bodyPr wrap="square">
            <a:spAutoFit/>
          </a:bodyPr>
          <a:lstStyle/>
          <a:p>
            <a:pPr>
              <a:lnSpc>
                <a:spcPct val="150000"/>
              </a:lnSpc>
            </a:pPr>
            <a:r>
              <a:rPr lang="zh-CN" altLang="zh-CN" sz="2400" dirty="0">
                <a:latin typeface="黑体" panose="02010609060101010101" pitchFamily="49" charset="-122"/>
                <a:ea typeface="黑体" panose="02010609060101010101" pitchFamily="49" charset="-122"/>
              </a:rPr>
              <a:t>从模拟人类智能角度而言，人工智能应具备如下能力：</a:t>
            </a:r>
            <a:endParaRPr lang="zh-CN" altLang="zh-CN" sz="2400" dirty="0">
              <a:latin typeface="黑体" panose="02010609060101010101" pitchFamily="49" charset="-122"/>
              <a:ea typeface="黑体" panose="02010609060101010101" pitchFamily="49" charset="-122"/>
            </a:endParaRPr>
          </a:p>
          <a:p>
            <a:pPr marL="381000" indent="-381000">
              <a:lnSpc>
                <a:spcPct val="150000"/>
              </a:lnSpc>
              <a:buFont typeface="Wingdings" panose="05000000000000000000" pitchFamily="2" charset="2"/>
              <a:buChar char="l"/>
            </a:pPr>
            <a:r>
              <a:rPr lang="zh-CN" altLang="zh-CN" sz="2400" b="1" dirty="0">
                <a:solidFill>
                  <a:srgbClr val="FF0000"/>
                </a:solidFill>
                <a:latin typeface="黑体" panose="02010609060101010101" pitchFamily="49" charset="-122"/>
                <a:ea typeface="黑体" panose="02010609060101010101" pitchFamily="49" charset="-122"/>
              </a:rPr>
              <a:t>具备遵守伦理道德能力。</a:t>
            </a:r>
            <a:r>
              <a:rPr lang="zh-CN" altLang="zh-CN" sz="2400" dirty="0">
                <a:latin typeface="黑体" panose="02010609060101010101" pitchFamily="49" charset="-122"/>
                <a:ea typeface="黑体" panose="02010609060101010101" pitchFamily="49" charset="-122"/>
              </a:rPr>
              <a:t>即模拟人类智能的智能体在社会环境中要遵从一定的伦理道德。阿西莫夫在科幻小说中按照优先级定义了机器人需要遵从的三条伦理原则：不得伤人，或弃人于危难；需服从人；在不违反上述两条原则情况下，保护机器人自己。</a:t>
            </a:r>
            <a:endParaRPr lang="zh-CN" altLang="zh-CN" sz="2400" dirty="0">
              <a:latin typeface="黑体" panose="02010609060101010101" pitchFamily="49" charset="-122"/>
              <a:ea typeface="黑体" panose="02010609060101010101" pitchFamily="49" charset="-122"/>
            </a:endParaRPr>
          </a:p>
          <a:p>
            <a:pPr marL="381000" indent="-381000">
              <a:lnSpc>
                <a:spcPct val="150000"/>
              </a:lnSpc>
              <a:buFont typeface="Wingdings" panose="05000000000000000000" pitchFamily="2" charset="2"/>
              <a:buChar char="l"/>
            </a:pPr>
            <a:r>
              <a:rPr lang="zh-CN" altLang="zh-CN" sz="2400" b="1" dirty="0">
                <a:solidFill>
                  <a:srgbClr val="FF0000"/>
                </a:solidFill>
                <a:latin typeface="黑体" panose="02010609060101010101" pitchFamily="49" charset="-122"/>
                <a:ea typeface="黑体" panose="02010609060101010101" pitchFamily="49" charset="-122"/>
              </a:rPr>
              <a:t>具备从数据中进行归纳总结的能力。</a:t>
            </a:r>
            <a:r>
              <a:rPr lang="zh-CN" altLang="zh-CN" sz="2400" dirty="0">
                <a:latin typeface="黑体" panose="02010609060101010101" pitchFamily="49" charset="-122"/>
                <a:ea typeface="黑体" panose="02010609060101010101" pitchFamily="49" charset="-122"/>
              </a:rPr>
              <a:t>即需要从数据中进行知识、规律和模式学习的模型和方法，这是机器学习研究范畴。</a:t>
            </a:r>
            <a:endParaRPr lang="zh-CN"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授课基本内容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b="0" dirty="0">
                    <a:latin typeface="微软雅黑" panose="020B0503020204020204" pitchFamily="34" charset="-122"/>
                    <a:ea typeface="微软雅黑" panose="020B0503020204020204" pitchFamily="34" charset="-122"/>
                  </a:rPr>
                  <a:t>二十世纪初涌现的可计算思想的提出推动了原始递归函数、</a:t>
                </a:r>
                <a14:m>
                  <m:oMath xmlns:m="http://schemas.openxmlformats.org/officeDocument/2006/math">
                    <m:r>
                      <m:rPr>
                        <m:sty m:val="p"/>
                      </m:rPr>
                      <a:rPr lang="en-US" altLang="zh-CN" b="0">
                        <a:latin typeface="Cambria Math" panose="02040503050406030204"/>
                        <a:ea typeface="微软雅黑" panose="020B0503020204020204" pitchFamily="34" charset="-122"/>
                      </a:rPr>
                      <m:t>λ</m:t>
                    </m:r>
                    <m:r>
                      <a:rPr lang="zh-CN" altLang="en-US" b="0">
                        <a:latin typeface="Cambria Math" panose="02040503050406030204"/>
                        <a:ea typeface="微软雅黑" panose="020B0503020204020204" pitchFamily="34" charset="-122"/>
                      </a:rPr>
                      <m:t>−</m:t>
                    </m:r>
                    <m:r>
                      <a:rPr lang="zh-CN" altLang="zh-CN" b="0">
                        <a:latin typeface="Cambria Math" panose="02040503050406030204"/>
                        <a:ea typeface="微软雅黑" panose="020B0503020204020204" pitchFamily="34" charset="-122"/>
                      </a:rPr>
                      <m:t>演算</m:t>
                    </m:r>
                  </m:oMath>
                </a14:m>
                <a:r>
                  <a:rPr lang="zh-CN" altLang="zh-CN" b="0" dirty="0">
                    <a:latin typeface="微软雅黑" panose="020B0503020204020204" pitchFamily="34" charset="-122"/>
                    <a:ea typeface="微软雅黑" panose="020B0503020204020204" pitchFamily="34" charset="-122"/>
                  </a:rPr>
                  <a:t>和图灵机等“计算载体”的出现，由于图灵机以机械方式进行“计算”，因此成为了现代计算机理论模型，宣示着自动计算时代的到来，也成为人工智能的“机器载体”</a:t>
                </a:r>
                <a:r>
                  <a:rPr lang="zh-CN" altLang="zh-CN" b="0" dirty="0"/>
                  <a:t>。</a:t>
                </a:r>
                <a:endParaRPr lang="en-US" altLang="zh-CN" b="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8" r="3" b="6"/>
                </a:stretch>
              </a:blipFill>
            </p:spPr>
            <p:txBody>
              <a:bodyPr/>
              <a:lstStyle/>
              <a:p>
                <a:r>
                  <a:rPr lang="zh-CN" altLang="en-US">
                    <a:noFill/>
                  </a:rPr>
                  <a:t> </a:t>
                </a:r>
              </a:p>
            </p:txBody>
          </p:sp>
        </mc:Fallback>
      </mc:AlternateContent>
      <p:sp>
        <p:nvSpPr>
          <p:cNvPr id="4" name="圆角矩形 7"/>
          <p:cNvSpPr/>
          <p:nvPr/>
        </p:nvSpPr>
        <p:spPr bwMode="auto">
          <a:xfrm>
            <a:off x="4691203" y="3825766"/>
            <a:ext cx="6880687" cy="2020493"/>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algn="l">
              <a:buClrTx/>
              <a:buSzTx/>
              <a:buFontTx/>
            </a:pP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1.1 可计算思想起源与发展</a:t>
            </a:r>
            <a:endPar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pPr algn="l">
              <a:buClrTx/>
              <a:buSzTx/>
              <a:buFontTx/>
            </a:pP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1.2 人工智能的发展简史</a:t>
            </a:r>
            <a:endPar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pPr algn="l">
              <a:buClrTx/>
              <a:buSzTx/>
              <a:buFontTx/>
            </a:pP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1.3人工智能研究的基本内容</a:t>
            </a:r>
            <a:endPar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p:txBody>
      </p:sp>
      <p:sp>
        <p:nvSpPr>
          <p:cNvPr id="5" name="圆角矩形 30"/>
          <p:cNvSpPr/>
          <p:nvPr/>
        </p:nvSpPr>
        <p:spPr bwMode="auto">
          <a:xfrm>
            <a:off x="759722" y="4453671"/>
            <a:ext cx="2783483" cy="764679"/>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sz="32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人工智能概述</a:t>
            </a:r>
            <a:endParaRPr lang="en-US" altLang="zh-CN" sz="32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p:txBody>
      </p:sp>
      <p:sp>
        <p:nvSpPr>
          <p:cNvPr id="6" name="右箭头 1"/>
          <p:cNvSpPr/>
          <p:nvPr/>
        </p:nvSpPr>
        <p:spPr>
          <a:xfrm>
            <a:off x="3761604" y="4654566"/>
            <a:ext cx="711200" cy="362891"/>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授课基本内容 </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右箭头 10"/>
          <p:cNvSpPr/>
          <p:nvPr/>
        </p:nvSpPr>
        <p:spPr>
          <a:xfrm>
            <a:off x="3402574" y="5309720"/>
            <a:ext cx="671232" cy="362891"/>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600" dirty="0">
              <a:ea typeface="黑体" panose="02010609060101010101" pitchFamily="49" charset="-122"/>
            </a:endParaRPr>
          </a:p>
        </p:txBody>
      </p:sp>
      <p:sp>
        <p:nvSpPr>
          <p:cNvPr id="5" name="矩形 4"/>
          <p:cNvSpPr/>
          <p:nvPr/>
        </p:nvSpPr>
        <p:spPr>
          <a:xfrm>
            <a:off x="4268393" y="789710"/>
            <a:ext cx="7591055" cy="3698641"/>
          </a:xfrm>
          <a:prstGeom prst="rect">
            <a:avLst/>
          </a:prstGeom>
        </p:spPr>
        <p:txBody>
          <a:bodyPr wrap="square">
            <a:spAutoFit/>
          </a:bodyPr>
          <a:lstStyle/>
          <a:p>
            <a:pPr algn="just">
              <a:lnSpc>
                <a:spcPct val="150000"/>
              </a:lnSpc>
            </a:pPr>
            <a:r>
              <a:rPr lang="zh-CN" altLang="zh-CN" sz="3200" dirty="0">
                <a:latin typeface="微软雅黑" panose="020B0503020204020204" pitchFamily="34" charset="-122"/>
                <a:ea typeface="微软雅黑" panose="020B0503020204020204" pitchFamily="34" charset="-122"/>
              </a:rPr>
              <a:t>这里的“擢”即抽引，表示从一个典型个别事例中抽引出一个一般命题（虑），这种归纳推理的方式不用怀疑，因为其理由或根据是“与典型事例同类的事物联系是存在，还是不存在”</a:t>
            </a:r>
            <a:endParaRPr lang="zh-CN" altLang="en-US" sz="3200" dirty="0">
              <a:latin typeface="微软雅黑" panose="020B0503020204020204" pitchFamily="34" charset="-122"/>
              <a:ea typeface="微软雅黑" panose="020B0503020204020204" pitchFamily="34" charset="-122"/>
            </a:endParaRPr>
          </a:p>
        </p:txBody>
      </p:sp>
      <p:sp>
        <p:nvSpPr>
          <p:cNvPr id="6" name="圆角矩形 30"/>
          <p:cNvSpPr/>
          <p:nvPr/>
        </p:nvSpPr>
        <p:spPr bwMode="auto">
          <a:xfrm>
            <a:off x="302708" y="5108826"/>
            <a:ext cx="2783325" cy="764679"/>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sz="36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逻辑与推理</a:t>
            </a:r>
            <a:endParaRPr lang="en-US" altLang="zh-CN" sz="36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p:txBody>
      </p:sp>
      <p:sp>
        <p:nvSpPr>
          <p:cNvPr id="7" name="圆角矩形 11"/>
          <p:cNvSpPr/>
          <p:nvPr/>
        </p:nvSpPr>
        <p:spPr bwMode="auto">
          <a:xfrm>
            <a:off x="4268393" y="4488351"/>
            <a:ext cx="5632352" cy="2028063"/>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r>
              <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2.1  </a:t>
            </a: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命题逻辑</a:t>
            </a:r>
            <a:endPar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2.2  </a:t>
            </a: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谓词逻辑</a:t>
            </a:r>
            <a:endPar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2.3  </a:t>
            </a: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知识图谱</a:t>
            </a:r>
            <a:r>
              <a:rPr lang="zh-CN" altLang="en-US"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推理</a:t>
            </a:r>
            <a:endPar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2.4  </a:t>
            </a:r>
            <a:r>
              <a:rPr lang="zh-CN" altLang="en-US"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因果推理</a:t>
            </a:r>
            <a:endPar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p:txBody>
      </p:sp>
      <p:sp>
        <p:nvSpPr>
          <p:cNvPr id="8" name="矩形 7"/>
          <p:cNvSpPr/>
          <p:nvPr/>
        </p:nvSpPr>
        <p:spPr>
          <a:xfrm>
            <a:off x="472864" y="1653560"/>
            <a:ext cx="3685823" cy="1308884"/>
          </a:xfrm>
          <a:prstGeom prst="rect">
            <a:avLst/>
          </a:prstGeom>
        </p:spPr>
        <p:txBody>
          <a:bodyPr wrap="square">
            <a:spAutoFit/>
          </a:bodyPr>
          <a:lstStyle/>
          <a:p>
            <a:pPr>
              <a:lnSpc>
                <a:spcPct val="150000"/>
              </a:lnSpc>
            </a:pPr>
            <a:r>
              <a:rPr lang="zh-CN" altLang="zh-CN" sz="2800" dirty="0">
                <a:latin typeface="微软雅黑" panose="020B0503020204020204" pitchFamily="34" charset="-122"/>
                <a:ea typeface="微软雅黑" panose="020B0503020204020204" pitchFamily="34" charset="-122"/>
              </a:rPr>
              <a:t>擢虑不疑，说在有无 </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rPr>
              <a:t>《墨辨·经下》</a:t>
            </a:r>
            <a:endParaRPr lang="zh-CN"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授课基本内容 </a:t>
            </a:r>
            <a:endParaRPr lang="zh-CN" altLang="en-US" dirty="0"/>
          </a:p>
        </p:txBody>
      </p:sp>
      <p:sp>
        <p:nvSpPr>
          <p:cNvPr id="3" name="内容占位符 2"/>
          <p:cNvSpPr>
            <a:spLocks noGrp="1"/>
          </p:cNvSpPr>
          <p:nvPr>
            <p:ph idx="1"/>
          </p:nvPr>
        </p:nvSpPr>
        <p:spPr/>
        <p:txBody>
          <a:bodyPr/>
          <a:lstStyle/>
          <a:p>
            <a:r>
              <a:rPr lang="zh-CN" altLang="zh-CN" dirty="0">
                <a:latin typeface="微软雅黑" panose="020B0503020204020204" pitchFamily="34" charset="-122"/>
                <a:ea typeface="微软雅黑" panose="020B0503020204020204" pitchFamily="34" charset="-122"/>
              </a:rPr>
              <a:t>搜索算法通过模拟智能体的一系列动作，按照一定规则探索智能体的所有可能行动，直到找到一种满足约束限制的解法，以此来指导智能体的行动。</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矩形 3"/>
          <p:cNvSpPr/>
          <p:nvPr/>
        </p:nvSpPr>
        <p:spPr>
          <a:xfrm>
            <a:off x="8749148" y="1984593"/>
            <a:ext cx="3442852" cy="2221762"/>
          </a:xfrm>
          <a:prstGeom prst="rect">
            <a:avLst/>
          </a:prstGeom>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你见，或者不见我</a:t>
            </a:r>
            <a:endParaRPr lang="zh-CN" altLang="en-US"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我就在那里</a:t>
            </a:r>
            <a:endParaRPr lang="zh-CN" altLang="en-US"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不悲 不喜</a:t>
            </a:r>
            <a:endParaRPr lang="en-US" altLang="zh-CN" sz="2400" dirty="0">
              <a:latin typeface="黑体" panose="02010609060101010101" pitchFamily="49" charset="-122"/>
              <a:ea typeface="黑体" panose="02010609060101010101" pitchFamily="49" charset="-122"/>
            </a:endParaRPr>
          </a:p>
          <a:p>
            <a:pPr>
              <a:lnSpc>
                <a:spcPct val="150000"/>
              </a:lnSpc>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扎西拉姆多多</a:t>
            </a:r>
            <a:endParaRPr lang="zh-CN" altLang="en-US" sz="2400" dirty="0">
              <a:latin typeface="黑体" panose="02010609060101010101" pitchFamily="49" charset="-122"/>
              <a:ea typeface="黑体" panose="02010609060101010101" pitchFamily="49" charset="-122"/>
            </a:endParaRPr>
          </a:p>
        </p:txBody>
      </p:sp>
      <p:sp>
        <p:nvSpPr>
          <p:cNvPr id="5" name="圆角矩形 6"/>
          <p:cNvSpPr/>
          <p:nvPr/>
        </p:nvSpPr>
        <p:spPr bwMode="auto">
          <a:xfrm>
            <a:off x="4298320" y="4585917"/>
            <a:ext cx="7672551" cy="1567889"/>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3.1 </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启发式搜索</a:t>
            </a:r>
            <a:endPar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3.2 </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对抗搜索（</a:t>
            </a:r>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Minimax</a:t>
            </a:r>
            <a:r>
              <a:rPr lang="zh-CN" altLang="en-US"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及</a:t>
            </a:r>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Alpha-Beta</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剪枝搜索）</a:t>
            </a:r>
            <a:endPar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3.3 </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蒙特卡洛树搜索</a:t>
            </a:r>
            <a:endPar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p:txBody>
      </p:sp>
      <p:sp>
        <p:nvSpPr>
          <p:cNvPr id="6" name="圆角矩形 30"/>
          <p:cNvSpPr/>
          <p:nvPr/>
        </p:nvSpPr>
        <p:spPr bwMode="auto">
          <a:xfrm>
            <a:off x="442258" y="4887982"/>
            <a:ext cx="2866267" cy="89951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sz="32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搜索求解</a:t>
            </a:r>
            <a:endParaRPr lang="en-US" altLang="zh-CN" sz="32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p:txBody>
      </p:sp>
      <p:sp>
        <p:nvSpPr>
          <p:cNvPr id="7" name="右箭头 10"/>
          <p:cNvSpPr/>
          <p:nvPr/>
        </p:nvSpPr>
        <p:spPr>
          <a:xfrm>
            <a:off x="3356336" y="5188417"/>
            <a:ext cx="711200" cy="362891"/>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荀子的智能观：</a:t>
            </a:r>
            <a:r>
              <a:rPr lang="en-US" altLang="zh-CN" dirty="0">
                <a:latin typeface="黑体" panose="02010609060101010101" pitchFamily="49" charset="-122"/>
              </a:rPr>
              <a:t>《</a:t>
            </a:r>
            <a:r>
              <a:rPr lang="zh-CN" altLang="en-US" dirty="0">
                <a:latin typeface="黑体" panose="02010609060101010101" pitchFamily="49" charset="-122"/>
              </a:rPr>
              <a:t>荀子</a:t>
            </a:r>
            <a:r>
              <a:rPr lang="en-US" altLang="zh-CN" dirty="0">
                <a:latin typeface="黑体" panose="02010609060101010101" pitchFamily="49" charset="-122"/>
              </a:rPr>
              <a:t>. </a:t>
            </a:r>
            <a:r>
              <a:rPr lang="zh-CN" altLang="en-US" dirty="0">
                <a:latin typeface="黑体" panose="02010609060101010101" pitchFamily="49" charset="-122"/>
              </a:rPr>
              <a:t>正名</a:t>
            </a:r>
            <a:r>
              <a:rPr lang="en-US" altLang="zh-CN" dirty="0">
                <a:latin typeface="黑体" panose="02010609060101010101" pitchFamily="49" charset="-122"/>
              </a:rPr>
              <a:t>》</a:t>
            </a:r>
            <a:endParaRPr lang="zh-CN" altLang="en-US" dirty="0"/>
          </a:p>
        </p:txBody>
      </p:sp>
      <p:pic>
        <p:nvPicPr>
          <p:cNvPr id="4" name="Picture 2" descr="https://gss0.bdstatic.com/-4o3dSag_xI4khGkpoWK1HF6hhy/baike/c0%3Dbaike80%2C5%2C5%2C80%2C26/sign=3d4990d6dc54564ef168ec6bd2b7f7e7/f9198618367adab43ef0b7868ad4b31c8601e4d7.jp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826616" y="816543"/>
            <a:ext cx="2781300" cy="26482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4"/>
          <p:cNvGraphicFramePr>
            <a:graphicFrameLocks noGrp="1"/>
          </p:cNvGraphicFramePr>
          <p:nvPr>
            <p:custDataLst>
              <p:tags r:id="rId2"/>
            </p:custDataLst>
          </p:nvPr>
        </p:nvGraphicFramePr>
        <p:xfrm>
          <a:off x="660776" y="816543"/>
          <a:ext cx="7675356" cy="4754880"/>
        </p:xfrm>
        <a:graphic>
          <a:graphicData uri="http://schemas.openxmlformats.org/drawingml/2006/table">
            <a:tbl>
              <a:tblPr firstRow="1" bandRow="1">
                <a:tableStyleId>{5C22544A-7EE6-4342-B048-85BDC9FD1C3A}</a:tableStyleId>
              </a:tblPr>
              <a:tblGrid>
                <a:gridCol w="2668350"/>
                <a:gridCol w="5007006"/>
              </a:tblGrid>
              <a:tr h="155448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知之在人者</a:t>
                      </a:r>
                      <a:endPar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谓之</a:t>
                      </a:r>
                      <a:r>
                        <a:rPr lang="zh-CN" altLang="en-US" sz="32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知</a:t>
                      </a:r>
                      <a:endParaRPr lang="zh-CN" altLang="en-US" sz="32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a:solidFill>
                      <a:schemeClr val="accent4">
                        <a:lumMod val="40000"/>
                        <a:lumOff val="60000"/>
                      </a:schemeClr>
                    </a:solidFill>
                  </a:tcPr>
                </a:tc>
                <a:tc>
                  <a:txBody>
                    <a:bodyPr/>
                    <a:lstStyle/>
                    <a:p>
                      <a:pPr algn="ctr"/>
                      <a:r>
                        <a:rPr lang="zh-CN" altLang="en-US" sz="3200" b="1" i="0" kern="1200" dirty="0">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知觉：</a:t>
                      </a:r>
                      <a:r>
                        <a:rPr lang="zh-CN" altLang="en-US" sz="3200" b="0" i="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人所固有认识外界客观事物本能，如视觉、听觉和触觉等能力</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solidFill>
                      <a:schemeClr val="accent4">
                        <a:lumMod val="40000"/>
                        <a:lumOff val="60000"/>
                      </a:schemeClr>
                    </a:solidFill>
                  </a:tcPr>
                </a:tc>
              </a:tr>
              <a:tr h="8839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知有所合</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谓之</a:t>
                      </a:r>
                      <a:r>
                        <a:rPr lang="zh-CN" altLang="en-US" sz="32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智</a:t>
                      </a:r>
                      <a:endParaRPr lang="zh-CN" altLang="en-US" sz="32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a:solidFill>
                      <a:schemeClr val="accent4">
                        <a:lumMod val="40000"/>
                        <a:lumOff val="60000"/>
                      </a:schemeClr>
                    </a:solidFill>
                  </a:tcPr>
                </a:tc>
                <a:tc>
                  <a:txBody>
                    <a:bodyPr/>
                    <a:lstStyle/>
                    <a:p>
                      <a:pPr algn="ctr"/>
                      <a:r>
                        <a:rPr lang="zh-CN" altLang="en-US" sz="3200" b="1" i="0" kern="1200" dirty="0">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智慧：</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知觉对外界事物的认知</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solidFill>
                      <a:schemeClr val="accent4">
                        <a:lumMod val="40000"/>
                        <a:lumOff val="60000"/>
                      </a:schemeClr>
                    </a:solidFill>
                  </a:tcPr>
                </a:tc>
              </a:tr>
              <a:tr h="883920">
                <a:tc>
                  <a:txBody>
                    <a:bodyPr/>
                    <a:lstStyle/>
                    <a:p>
                      <a:pPr algn="ct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所以能之在人者为之</a:t>
                      </a:r>
                      <a:r>
                        <a:rPr lang="zh-CN" altLang="en-US" sz="32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能</a:t>
                      </a:r>
                      <a:endParaRPr lang="zh-CN" altLang="en-US" sz="32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a:solidFill>
                      <a:schemeClr val="accent4">
                        <a:lumMod val="40000"/>
                        <a:lumOff val="60000"/>
                      </a:schemeClr>
                    </a:solidFill>
                  </a:tcPr>
                </a:tc>
                <a:tc>
                  <a:txBody>
                    <a:bodyPr/>
                    <a:lstStyle/>
                    <a:p>
                      <a:pPr algn="ctr"/>
                      <a:r>
                        <a:rPr lang="zh-CN" altLang="en-US" sz="3200" b="1" i="0" kern="1200" dirty="0">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本能：</a:t>
                      </a:r>
                      <a:r>
                        <a:rPr lang="zh-CN" altLang="en-US" sz="3200" b="0" i="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人身上所具用来处置事物能力 </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solidFill>
                      <a:schemeClr val="accent4">
                        <a:lumMod val="40000"/>
                        <a:lumOff val="60000"/>
                      </a:schemeClr>
                    </a:solidFill>
                  </a:tcPr>
                </a:tc>
              </a:tr>
              <a:tr h="883920">
                <a:tc>
                  <a:txBody>
                    <a:bodyPr/>
                    <a:lstStyle/>
                    <a:p>
                      <a:pPr algn="ct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能有所合</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谓之</a:t>
                      </a:r>
                      <a:r>
                        <a:rPr lang="zh-CN" altLang="en-US" sz="32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能</a:t>
                      </a:r>
                      <a:endParaRPr lang="zh-CN" altLang="en-US" sz="32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a:solidFill>
                      <a:schemeClr val="accent4">
                        <a:lumMod val="40000"/>
                        <a:lumOff val="60000"/>
                      </a:schemeClr>
                    </a:solidFill>
                  </a:tcPr>
                </a:tc>
                <a:tc>
                  <a:txBody>
                    <a:bodyPr/>
                    <a:lstStyle/>
                    <a:p>
                      <a:pPr algn="ctr"/>
                      <a:r>
                        <a:rPr lang="zh-CN" altLang="en-US" sz="3200" b="1" i="0" kern="1200" dirty="0">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智能：</a:t>
                      </a:r>
                      <a:r>
                        <a:rPr lang="zh-CN" altLang="en-US" sz="3200" b="0" i="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对外界所产生的认知和决策</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solidFill>
                      <a:schemeClr val="accent4">
                        <a:lumMod val="40000"/>
                        <a:lumOff val="60000"/>
                      </a:schemeClr>
                    </a:solidFill>
                  </a:tcPr>
                </a:tc>
              </a:tr>
            </a:tbl>
          </a:graphicData>
        </a:graphic>
      </p:graphicFrame>
      <p:sp>
        <p:nvSpPr>
          <p:cNvPr id="7" name="矩形 6"/>
          <p:cNvSpPr/>
          <p:nvPr/>
        </p:nvSpPr>
        <p:spPr>
          <a:xfrm>
            <a:off x="8531441" y="3612195"/>
            <a:ext cx="3496871" cy="1285474"/>
          </a:xfrm>
          <a:prstGeom prst="rect">
            <a:avLst/>
          </a:prstGeom>
        </p:spPr>
        <p:txBody>
          <a:bodyPr wrap="square" lIns="114803" tIns="57401" rIns="114803" bIns="57401">
            <a:spAutoFit/>
          </a:bodyPr>
          <a:lstStyle/>
          <a:p>
            <a:pPr algn="ctr"/>
            <a:r>
              <a:rPr lang="zh-CN" altLang="en-US" sz="4000" dirty="0">
                <a:latin typeface="Times New Roman" panose="02020603050405020304" pitchFamily="16" charset="0"/>
                <a:ea typeface="黑体" panose="02010609060101010101" pitchFamily="49" charset="-122"/>
                <a:cs typeface="Times New Roman" panose="02020603050405020304" pitchFamily="16" charset="0"/>
              </a:rPr>
              <a:t>荀子</a:t>
            </a:r>
            <a:endParaRPr lang="en-US" altLang="zh-CN" sz="40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dirty="0">
                <a:latin typeface="Times New Roman" panose="02020603050405020304" pitchFamily="16" charset="0"/>
                <a:ea typeface="黑体" panose="02010609060101010101" pitchFamily="49" charset="-122"/>
                <a:cs typeface="Times New Roman" panose="02020603050405020304" pitchFamily="16" charset="0"/>
              </a:rPr>
              <a:t>战国末期赵国人</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dirty="0">
                <a:latin typeface="Times New Roman" panose="02020603050405020304" pitchFamily="16" charset="0"/>
                <a:ea typeface="黑体" panose="02010609060101010101" pitchFamily="49" charset="-122"/>
                <a:cs typeface="Times New Roman" panose="02020603050405020304" pitchFamily="16" charset="0"/>
              </a:rPr>
              <a:t>约公元前</a:t>
            </a:r>
            <a:r>
              <a:rPr lang="en-US" altLang="zh-CN" dirty="0">
                <a:latin typeface="Times New Roman" panose="02020603050405020304" pitchFamily="16" charset="0"/>
                <a:ea typeface="黑体" panose="02010609060101010101" pitchFamily="49" charset="-122"/>
                <a:cs typeface="Times New Roman" panose="02020603050405020304" pitchFamily="16" charset="0"/>
              </a:rPr>
              <a:t>313</a:t>
            </a:r>
            <a:r>
              <a:rPr lang="zh-CN" altLang="en-US" dirty="0">
                <a:latin typeface="Times New Roman" panose="02020603050405020304" pitchFamily="16" charset="0"/>
                <a:ea typeface="黑体" panose="02010609060101010101" pitchFamily="49" charset="-122"/>
                <a:cs typeface="Times New Roman" panose="02020603050405020304" pitchFamily="16" charset="0"/>
              </a:rPr>
              <a:t>年－公元前</a:t>
            </a:r>
            <a:r>
              <a:rPr lang="en-US" altLang="zh-CN" dirty="0">
                <a:latin typeface="Times New Roman" panose="02020603050405020304" pitchFamily="16" charset="0"/>
                <a:ea typeface="黑体" panose="02010609060101010101" pitchFamily="49" charset="-122"/>
                <a:cs typeface="Times New Roman" panose="02020603050405020304" pitchFamily="16" charset="0"/>
              </a:rPr>
              <a:t>238</a:t>
            </a:r>
            <a:r>
              <a:rPr lang="zh-CN" altLang="en-US" dirty="0">
                <a:latin typeface="Times New Roman" panose="02020603050405020304" pitchFamily="16" charset="0"/>
                <a:ea typeface="黑体" panose="02010609060101010101" pitchFamily="49" charset="-122"/>
                <a:cs typeface="Times New Roman" panose="02020603050405020304" pitchFamily="16" charset="0"/>
              </a:rPr>
              <a:t>年</a:t>
            </a:r>
            <a:r>
              <a:rPr lang="en-US" altLang="zh-CN"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AutoShape 48"/>
          <p:cNvSpPr>
            <a:spLocks noChangeArrowheads="1"/>
          </p:cNvSpPr>
          <p:nvPr/>
        </p:nvSpPr>
        <p:spPr bwMode="auto">
          <a:xfrm>
            <a:off x="394447" y="5787289"/>
            <a:ext cx="11324077" cy="614596"/>
          </a:xfrm>
          <a:prstGeom prst="roundRect">
            <a:avLst>
              <a:gd name="adj" fmla="val 0"/>
            </a:avLst>
          </a:prstGeom>
          <a:solidFill>
            <a:srgbClr val="FF0000"/>
          </a:solidFill>
          <a:ln w="28575" algn="ctr">
            <a:noFill/>
            <a:round/>
          </a:ln>
          <a:effectLst/>
        </p:spPr>
        <p:txBody>
          <a:bodyPr lIns="18000" anchor="ctr" anchorCtr="1"/>
          <a:lstStyle/>
          <a:p>
            <a:pPr lvl="0" algn="ctr">
              <a:lnSpc>
                <a:spcPct val="110000"/>
              </a:lnSpc>
              <a:tabLst>
                <a:tab pos="185420" algn="l"/>
              </a:tabLst>
              <a:defRPr/>
            </a:pPr>
            <a:r>
              <a:rPr lang="zh-CN" altLang="en-US" sz="3600" b="1">
                <a:solidFill>
                  <a:prstClr val="white"/>
                </a:solidFill>
                <a:latin typeface="微软雅黑" panose="020B0503020204020204" pitchFamily="34" charset="-122"/>
                <a:ea typeface="微软雅黑" panose="020B0503020204020204" pitchFamily="34" charset="-122"/>
                <a:cs typeface="Times New Roman" panose="02020603050405020304" pitchFamily="16" charset="0"/>
              </a:rPr>
              <a:t>从感知、到理解、到认知、到决策与行动 </a:t>
            </a:r>
            <a:endParaRPr lang="en-US" altLang="zh-CN" sz="3600" b="1" dirty="0">
              <a:solidFill>
                <a:prstClr val="white"/>
              </a:solidFill>
              <a:latin typeface="微软雅黑" panose="020B0503020204020204" pitchFamily="34" charset="-122"/>
              <a:ea typeface="微软雅黑" panose="020B0503020204020204" pitchFamily="34" charset="-122"/>
              <a:cs typeface="Times New Roman" panose="02020603050405020304" pitchFamily="16"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授课基本内容 </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矩形 3"/>
          <p:cNvSpPr/>
          <p:nvPr/>
        </p:nvSpPr>
        <p:spPr>
          <a:xfrm>
            <a:off x="620110" y="1360920"/>
            <a:ext cx="4530421" cy="1938992"/>
          </a:xfrm>
          <a:prstGeom prst="rect">
            <a:avLst/>
          </a:prstGeom>
        </p:spPr>
        <p:txBody>
          <a:bodyPr wrap="square">
            <a:spAutoFit/>
          </a:bodyPr>
          <a:lstStyle/>
          <a:p>
            <a:pPr algn="just"/>
            <a:r>
              <a:rPr lang="zh-CN" altLang="zh-CN" sz="2400" dirty="0">
                <a:latin typeface="Times New Roman" panose="02020603050405020304" pitchFamily="16" charset="0"/>
                <a:ea typeface="微软雅黑" panose="020B0503020204020204" pitchFamily="34" charset="-122"/>
                <a:cs typeface="Times New Roman" panose="02020603050405020304" pitchFamily="16" charset="0"/>
              </a:rPr>
              <a:t>若无必要，勿增实体（entities should not be multi-plied beyond necessity）       </a:t>
            </a:r>
            <a:endParaRPr lang="en-US" altLang="zh-CN" sz="2400" dirty="0">
              <a:latin typeface="Times New Roman" panose="02020603050405020304" pitchFamily="16" charset="0"/>
              <a:ea typeface="微软雅黑" panose="020B0503020204020204" pitchFamily="34" charset="-122"/>
              <a:cs typeface="Times New Roman" panose="02020603050405020304" pitchFamily="16" charset="0"/>
            </a:endParaRPr>
          </a:p>
          <a:p>
            <a:r>
              <a:rPr lang="en-US" altLang="zh-CN" sz="2400" dirty="0">
                <a:latin typeface="Times New Roman" panose="02020603050405020304" pitchFamily="16" charset="0"/>
                <a:ea typeface="微软雅黑" panose="020B0503020204020204" pitchFamily="34" charset="-122"/>
                <a:cs typeface="Times New Roman" panose="02020603050405020304" pitchFamily="16" charset="0"/>
              </a:rPr>
              <a:t>          </a:t>
            </a:r>
            <a:endParaRPr lang="en-US" altLang="zh-CN" sz="2400" dirty="0">
              <a:latin typeface="Times New Roman" panose="02020603050405020304" pitchFamily="16" charset="0"/>
              <a:ea typeface="微软雅黑" panose="020B0503020204020204" pitchFamily="34" charset="-122"/>
              <a:cs typeface="Times New Roman" panose="02020603050405020304" pitchFamily="16" charset="0"/>
            </a:endParaRPr>
          </a:p>
          <a:p>
            <a:r>
              <a:rPr lang="zh-CN" altLang="zh-CN" sz="2400" dirty="0">
                <a:latin typeface="Times New Roman" panose="02020603050405020304" pitchFamily="16" charset="0"/>
                <a:ea typeface="微软雅黑" panose="020B0503020204020204" pitchFamily="34" charset="-122"/>
                <a:cs typeface="Times New Roman" panose="02020603050405020304" pitchFamily="16" charset="0"/>
              </a:rPr>
              <a:t>奥坎姆剃刀原理</a:t>
            </a:r>
            <a:endParaRPr lang="zh-CN" altLang="zh-CN" sz="2400" dirty="0">
              <a:latin typeface="Times New Roman" panose="02020603050405020304" pitchFamily="16" charset="0"/>
              <a:ea typeface="微软雅黑" panose="020B0503020204020204" pitchFamily="34" charset="-122"/>
              <a:cs typeface="Times New Roman" panose="02020603050405020304" pitchFamily="16"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3016" y="789710"/>
            <a:ext cx="5540021" cy="202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5567237" y="2943043"/>
            <a:ext cx="6096000" cy="662554"/>
          </a:xfrm>
          <a:prstGeom prst="rect">
            <a:avLst/>
          </a:prstGeom>
        </p:spPr>
        <p:txBody>
          <a:bodyPr>
            <a:spAutoFit/>
          </a:bodyPr>
          <a:lstStyle/>
          <a:p>
            <a:pPr algn="ctr">
              <a:lnSpc>
                <a:spcPct val="150000"/>
              </a:lnSpc>
            </a:pPr>
            <a:r>
              <a:rPr lang="zh-CN" altLang="en-US" sz="2800" dirty="0">
                <a:latin typeface="微软雅黑" panose="020B0503020204020204" pitchFamily="34" charset="-122"/>
                <a:ea typeface="微软雅黑" panose="020B0503020204020204" pitchFamily="34" charset="-122"/>
              </a:rPr>
              <a:t>从标注数据到概念空间的映射</a:t>
            </a:r>
            <a:endParaRPr lang="zh-CN" altLang="en-US" sz="2800" dirty="0">
              <a:latin typeface="微软雅黑" panose="020B0503020204020204" pitchFamily="34" charset="-122"/>
              <a:ea typeface="微软雅黑" panose="020B0503020204020204" pitchFamily="34" charset="-122"/>
            </a:endParaRPr>
          </a:p>
        </p:txBody>
      </p:sp>
      <p:sp>
        <p:nvSpPr>
          <p:cNvPr id="7" name="右箭头 10"/>
          <p:cNvSpPr/>
          <p:nvPr/>
        </p:nvSpPr>
        <p:spPr>
          <a:xfrm>
            <a:off x="4623380" y="4846466"/>
            <a:ext cx="711200" cy="362891"/>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8" name="圆角矩形 8"/>
          <p:cNvSpPr/>
          <p:nvPr/>
        </p:nvSpPr>
        <p:spPr bwMode="auto">
          <a:xfrm>
            <a:off x="5630296" y="3993931"/>
            <a:ext cx="4323647" cy="2074359"/>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4.1   </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机器学习基本概念</a:t>
            </a:r>
            <a:endPar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4.2   </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线性回归与分类  </a:t>
            </a:r>
            <a:endPar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4.3   Ada Boosting</a:t>
            </a:r>
            <a:endPar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4.4    </a:t>
            </a:r>
            <a:r>
              <a:rPr lang="zh-CN" altLang="en-US"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线性区别分析</a:t>
            </a:r>
            <a:endPar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p:txBody>
      </p:sp>
      <p:sp>
        <p:nvSpPr>
          <p:cNvPr id="9" name="圆角矩形 30"/>
          <p:cNvSpPr/>
          <p:nvPr/>
        </p:nvSpPr>
        <p:spPr bwMode="auto">
          <a:xfrm>
            <a:off x="1744325" y="4445876"/>
            <a:ext cx="2783483" cy="116407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sz="32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统计机器学习</a:t>
            </a:r>
            <a:endParaRPr lang="en-US" altLang="zh-CN" sz="32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a:p>
            <a:pPr lvl="0" algn="ctr">
              <a:defRPr/>
            </a:pPr>
            <a:r>
              <a:rPr lang="zh-CN" altLang="en-US" sz="32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监督学习</a:t>
            </a:r>
            <a:endParaRPr lang="en-US" altLang="zh-CN" sz="32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授课基本内容 </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矩形 3"/>
          <p:cNvSpPr/>
          <p:nvPr/>
        </p:nvSpPr>
        <p:spPr>
          <a:xfrm>
            <a:off x="936678" y="1512854"/>
            <a:ext cx="4035776" cy="1384995"/>
          </a:xfrm>
          <a:prstGeom prst="rect">
            <a:avLst/>
          </a:prstGeom>
        </p:spPr>
        <p:txBody>
          <a:bodyPr wrap="square">
            <a:spAutoFit/>
          </a:bodyPr>
          <a:lstStyle/>
          <a:p>
            <a:pPr algn="ctr"/>
            <a:r>
              <a:rPr lang="zh-CN" altLang="zh-CN" sz="2800" dirty="0">
                <a:latin typeface="Times New Roman" panose="02020603050405020304" pitchFamily="16" charset="0"/>
                <a:ea typeface="微软雅黑" panose="020B0503020204020204" pitchFamily="34" charset="-122"/>
                <a:cs typeface="Times New Roman" panose="02020603050405020304" pitchFamily="16" charset="0"/>
              </a:rPr>
              <a:t>物以类聚，人以群分</a:t>
            </a:r>
            <a:endParaRPr lang="en-US" altLang="zh-CN" sz="2800" dirty="0">
              <a:latin typeface="Times New Roman" panose="02020603050405020304" pitchFamily="16" charset="0"/>
              <a:ea typeface="微软雅黑" panose="020B0503020204020204" pitchFamily="34" charset="-122"/>
              <a:cs typeface="Times New Roman" panose="02020603050405020304" pitchFamily="16" charset="0"/>
            </a:endParaRPr>
          </a:p>
          <a:p>
            <a:pPr algn="ctr"/>
            <a:endParaRPr lang="en-US" altLang="zh-CN" sz="2800" dirty="0">
              <a:latin typeface="Times New Roman" panose="02020603050405020304" pitchFamily="16" charset="0"/>
              <a:ea typeface="微软雅黑" panose="020B0503020204020204" pitchFamily="34" charset="-122"/>
              <a:cs typeface="Times New Roman" panose="02020603050405020304" pitchFamily="16" charset="0"/>
            </a:endParaRPr>
          </a:p>
          <a:p>
            <a:pPr algn="ctr"/>
            <a:r>
              <a:rPr lang="en-US" altLang="zh-CN" sz="2800" dirty="0">
                <a:latin typeface="Times New Roman" panose="02020603050405020304" pitchFamily="16" charset="0"/>
                <a:ea typeface="微软雅黑" panose="020B0503020204020204" pitchFamily="34" charset="-122"/>
                <a:cs typeface="Times New Roman" panose="02020603050405020304" pitchFamily="16" charset="0"/>
              </a:rPr>
              <a:t>《</a:t>
            </a:r>
            <a:r>
              <a:rPr lang="zh-CN" altLang="en-US" sz="2800" dirty="0">
                <a:latin typeface="Times New Roman" panose="02020603050405020304" pitchFamily="16" charset="0"/>
                <a:ea typeface="微软雅黑" panose="020B0503020204020204" pitchFamily="34" charset="-122"/>
                <a:cs typeface="Times New Roman" panose="02020603050405020304" pitchFamily="16" charset="0"/>
              </a:rPr>
              <a:t>战国策</a:t>
            </a:r>
            <a:r>
              <a:rPr lang="en-US" altLang="zh-CN" sz="2800" dirty="0">
                <a:latin typeface="Times New Roman" panose="02020603050405020304" pitchFamily="16" charset="0"/>
                <a:ea typeface="微软雅黑" panose="020B0503020204020204" pitchFamily="34" charset="-122"/>
                <a:cs typeface="Times New Roman" panose="02020603050405020304" pitchFamily="16" charset="0"/>
              </a:rPr>
              <a:t>·</a:t>
            </a:r>
            <a:r>
              <a:rPr lang="zh-CN" altLang="en-US" sz="2800" dirty="0">
                <a:latin typeface="Times New Roman" panose="02020603050405020304" pitchFamily="16" charset="0"/>
                <a:ea typeface="微软雅黑" panose="020B0503020204020204" pitchFamily="34" charset="-122"/>
                <a:cs typeface="Times New Roman" panose="02020603050405020304" pitchFamily="16" charset="0"/>
              </a:rPr>
              <a:t>齐策三</a:t>
            </a:r>
            <a:r>
              <a:rPr lang="en-US" altLang="zh-CN" sz="2800" dirty="0">
                <a:latin typeface="Times New Roman" panose="02020603050405020304" pitchFamily="16" charset="0"/>
                <a:ea typeface="微软雅黑" panose="020B0503020204020204" pitchFamily="34" charset="-122"/>
                <a:cs typeface="Times New Roman" panose="02020603050405020304" pitchFamily="16" charset="0"/>
              </a:rPr>
              <a:t>》</a:t>
            </a:r>
            <a:endParaRPr lang="zh-CN" altLang="zh-CN" sz="2800" dirty="0">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5" name="矩形 4"/>
          <p:cNvSpPr/>
          <p:nvPr/>
        </p:nvSpPr>
        <p:spPr>
          <a:xfrm>
            <a:off x="5514685" y="2897849"/>
            <a:ext cx="6096000" cy="743986"/>
          </a:xfrm>
          <a:prstGeom prst="rect">
            <a:avLst/>
          </a:prstGeom>
        </p:spPr>
        <p:txBody>
          <a:bodyPr>
            <a:spAutoFit/>
          </a:bodyPr>
          <a:lstStyle/>
          <a:p>
            <a:pPr algn="ctr">
              <a:lnSpc>
                <a:spcPct val="150000"/>
              </a:lnSpc>
            </a:pPr>
            <a:r>
              <a:rPr lang="zh-CN" altLang="en-US" sz="3200" dirty="0">
                <a:latin typeface="微软雅黑" panose="020B0503020204020204" pitchFamily="34" charset="-122"/>
                <a:ea typeface="微软雅黑" panose="020B0503020204020204" pitchFamily="34" charset="-122"/>
              </a:rPr>
              <a:t>学习无标注数据的分布</a:t>
            </a:r>
            <a:endParaRPr lang="zh-CN" altLang="en-US" sz="3200"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4555" y="789710"/>
            <a:ext cx="5105400" cy="238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右箭头 10"/>
          <p:cNvSpPr/>
          <p:nvPr/>
        </p:nvSpPr>
        <p:spPr>
          <a:xfrm>
            <a:off x="4261254" y="4982255"/>
            <a:ext cx="711200" cy="362891"/>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600" dirty="0">
              <a:ea typeface="黑体" panose="02010609060101010101" pitchFamily="49" charset="-122"/>
            </a:endParaRPr>
          </a:p>
        </p:txBody>
      </p:sp>
      <p:sp>
        <p:nvSpPr>
          <p:cNvPr id="8" name="圆角矩形 30"/>
          <p:cNvSpPr/>
          <p:nvPr/>
        </p:nvSpPr>
        <p:spPr bwMode="auto">
          <a:xfrm>
            <a:off x="851338" y="4466074"/>
            <a:ext cx="3161467" cy="1262064"/>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sz="36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统计机器学习</a:t>
            </a:r>
            <a:endParaRPr lang="en-US" altLang="zh-CN" sz="36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a:p>
            <a:pPr lvl="0" algn="ctr">
              <a:defRPr/>
            </a:pPr>
            <a:r>
              <a:rPr lang="zh-CN" altLang="en-US" sz="36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非监督学习</a:t>
            </a:r>
            <a:endParaRPr lang="en-US" altLang="zh-CN" sz="36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p:txBody>
      </p:sp>
      <p:sp>
        <p:nvSpPr>
          <p:cNvPr id="9" name="圆角矩形 11"/>
          <p:cNvSpPr/>
          <p:nvPr/>
        </p:nvSpPr>
        <p:spPr bwMode="auto">
          <a:xfrm>
            <a:off x="5210924" y="4144388"/>
            <a:ext cx="5110235" cy="2245901"/>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endPar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5.1   K-means</a:t>
            </a:r>
            <a:endParaRPr lang="zh-CN"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5.2   </a:t>
            </a:r>
            <a:r>
              <a:rPr lang="zh-CN"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主成</a:t>
            </a:r>
            <a:r>
              <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分</a:t>
            </a:r>
            <a:r>
              <a:rPr lang="zh-CN"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分析</a:t>
            </a:r>
            <a:endPar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5.3 </a:t>
            </a:r>
            <a:r>
              <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特征人脸方法</a:t>
            </a:r>
            <a:endPar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5.4 </a:t>
            </a:r>
            <a:r>
              <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期望极大算法（</a:t>
            </a:r>
            <a:r>
              <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EM</a:t>
            </a:r>
            <a:r>
              <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a:t>
            </a:r>
            <a:endPar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endParaRPr lang="zh-CN"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授课基本内容 </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矩形 3"/>
          <p:cNvSpPr/>
          <p:nvPr/>
        </p:nvSpPr>
        <p:spPr>
          <a:xfrm>
            <a:off x="2656397" y="3563766"/>
            <a:ext cx="6096000" cy="743986"/>
          </a:xfrm>
          <a:prstGeom prst="rect">
            <a:avLst/>
          </a:prstGeom>
        </p:spPr>
        <p:txBody>
          <a:bodyPr>
            <a:spAutoFit/>
          </a:bodyPr>
          <a:lstStyle/>
          <a:p>
            <a:pPr algn="ctr">
              <a:lnSpc>
                <a:spcPct val="150000"/>
              </a:lnSpc>
            </a:pPr>
            <a:r>
              <a:rPr lang="zh-CN" altLang="en-US" sz="3200" dirty="0">
                <a:latin typeface="微软雅黑" panose="020B0503020204020204" pitchFamily="34" charset="-122"/>
                <a:ea typeface="微软雅黑" panose="020B0503020204020204" pitchFamily="34" charset="-122"/>
              </a:rPr>
              <a:t>端到端学习数据的区别性表达</a:t>
            </a:r>
            <a:endParaRPr lang="zh-CN" altLang="en-US" sz="3200" dirty="0">
              <a:latin typeface="微软雅黑" panose="020B0503020204020204" pitchFamily="34" charset="-122"/>
              <a:ea typeface="微软雅黑" panose="020B0503020204020204" pitchFamily="34" charset="-122"/>
            </a:endParaRPr>
          </a:p>
        </p:txBody>
      </p:sp>
      <p:pic>
        <p:nvPicPr>
          <p:cNvPr id="5" name="图片 12" descr="人脑DL.png"/>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6028" y="888804"/>
            <a:ext cx="5060533" cy="25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Figure 1: :  Schematic representation of a deep neural network, showing how more complex features are captured in deeper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441" y="783663"/>
            <a:ext cx="4313913" cy="268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右箭头 10"/>
          <p:cNvSpPr/>
          <p:nvPr/>
        </p:nvSpPr>
        <p:spPr>
          <a:xfrm>
            <a:off x="3740516" y="5308007"/>
            <a:ext cx="711200" cy="362891"/>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 name="圆角矩形 30"/>
          <p:cNvSpPr/>
          <p:nvPr/>
        </p:nvSpPr>
        <p:spPr bwMode="auto">
          <a:xfrm>
            <a:off x="861461" y="4987048"/>
            <a:ext cx="2783483" cy="93478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sz="32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深度学习</a:t>
            </a:r>
            <a:endParaRPr lang="en-US" altLang="zh-CN" sz="32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p:txBody>
      </p:sp>
      <p:sp>
        <p:nvSpPr>
          <p:cNvPr id="9" name="圆角矩形 8"/>
          <p:cNvSpPr/>
          <p:nvPr/>
        </p:nvSpPr>
        <p:spPr bwMode="auto">
          <a:xfrm>
            <a:off x="4726411" y="4801940"/>
            <a:ext cx="5878527" cy="1375024"/>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endPar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6.1 </a:t>
            </a:r>
            <a:r>
              <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前馈神经网络（误差后向传播）</a:t>
            </a:r>
            <a:endPar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6.2 </a:t>
            </a:r>
            <a:r>
              <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卷积神经网络</a:t>
            </a:r>
            <a:endPar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6.3 </a:t>
            </a:r>
            <a:r>
              <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自然语言理解与视觉分析</a:t>
            </a:r>
            <a:endPar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endParaRPr lang="zh-CN" altLang="zh-CN" sz="2800"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授课基本内容 </a:t>
            </a:r>
            <a:endParaRPr lang="zh-CN" altLang="en-US" dirty="0"/>
          </a:p>
        </p:txBody>
      </p:sp>
      <p:sp>
        <p:nvSpPr>
          <p:cNvPr id="3" name="内容占位符 2"/>
          <p:cNvSpPr>
            <a:spLocks noGrp="1"/>
          </p:cNvSpPr>
          <p:nvPr>
            <p:ph idx="1"/>
          </p:nvPr>
        </p:nvSpPr>
        <p:spPr>
          <a:xfrm>
            <a:off x="394447" y="789710"/>
            <a:ext cx="11355295" cy="5387254"/>
          </a:xfrm>
        </p:spPr>
        <p:txBody>
          <a:bodyPr/>
          <a:lstStyle/>
          <a:p>
            <a:endParaRPr lang="en-US" altLang="zh-CN" dirty="0"/>
          </a:p>
          <a:p>
            <a:endParaRPr lang="zh-CN" altLang="en-US" dirty="0"/>
          </a:p>
        </p:txBody>
      </p:sp>
      <p:sp>
        <p:nvSpPr>
          <p:cNvPr id="16" name="矩形 15"/>
          <p:cNvSpPr/>
          <p:nvPr/>
        </p:nvSpPr>
        <p:spPr>
          <a:xfrm>
            <a:off x="593902" y="3483337"/>
            <a:ext cx="10851864" cy="954107"/>
          </a:xfrm>
          <a:prstGeom prst="rect">
            <a:avLst/>
          </a:prstGeom>
        </p:spPr>
        <p:txBody>
          <a:bodyPr wrap="square">
            <a:spAutoFit/>
          </a:bodyPr>
          <a:lstStyle/>
          <a:p>
            <a:pPr algn="ctr"/>
            <a:r>
              <a:rPr lang="zh-CN" altLang="zh-CN" sz="2800" dirty="0">
                <a:latin typeface="Times New Roman" panose="02020603050405020304" pitchFamily="16" charset="0"/>
                <a:ea typeface="微软雅黑" panose="020B0503020204020204" pitchFamily="34" charset="-122"/>
                <a:cs typeface="Times New Roman" panose="02020603050405020304" pitchFamily="16" charset="0"/>
              </a:rPr>
              <a:t>通过平衡“探索未知空间与利用已有经验”（</a:t>
            </a:r>
            <a:r>
              <a:rPr lang="en-US" altLang="zh-CN" sz="2800" dirty="0">
                <a:latin typeface="Times New Roman" panose="02020603050405020304" pitchFamily="16" charset="0"/>
                <a:ea typeface="微软雅黑" panose="020B0503020204020204" pitchFamily="34" charset="-122"/>
                <a:cs typeface="Times New Roman" panose="02020603050405020304" pitchFamily="16" charset="0"/>
              </a:rPr>
              <a:t>exploration vs. exploitation</a:t>
            </a:r>
            <a:r>
              <a:rPr lang="zh-CN" altLang="zh-CN" sz="2800" dirty="0">
                <a:latin typeface="Times New Roman" panose="02020603050405020304" pitchFamily="16" charset="0"/>
                <a:ea typeface="微软雅黑" panose="020B0503020204020204" pitchFamily="34" charset="-122"/>
                <a:cs typeface="Times New Roman" panose="02020603050405020304" pitchFamily="16" charset="0"/>
              </a:rPr>
              <a:t>）</a:t>
            </a:r>
            <a:r>
              <a:rPr lang="en-US" altLang="zh-CN" sz="2800" dirty="0">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800" dirty="0">
                <a:latin typeface="Times New Roman" panose="02020603050405020304" pitchFamily="16" charset="0"/>
                <a:ea typeface="微软雅黑" panose="020B0503020204020204" pitchFamily="34" charset="-122"/>
                <a:cs typeface="Times New Roman" panose="02020603050405020304" pitchFamily="16" charset="0"/>
              </a:rPr>
              <a:t>与环境进行交互，获得回报，从而</a:t>
            </a:r>
            <a:r>
              <a:rPr lang="zh-CN" altLang="zh-CN" sz="2800" dirty="0">
                <a:latin typeface="Times New Roman" panose="02020603050405020304" pitchFamily="16" charset="0"/>
                <a:ea typeface="微软雅黑" panose="020B0503020204020204" pitchFamily="34" charset="-122"/>
                <a:cs typeface="Times New Roman" panose="02020603050405020304" pitchFamily="16" charset="0"/>
              </a:rPr>
              <a:t>序贯地作出决策</a:t>
            </a:r>
            <a:endParaRPr lang="zh-CN" altLang="en-US" sz="2800" dirty="0">
              <a:latin typeface="Times New Roman" panose="02020603050405020304" pitchFamily="16" charset="0"/>
              <a:ea typeface="微软雅黑" panose="020B0503020204020204" pitchFamily="34" charset="-122"/>
              <a:cs typeface="Times New Roman" panose="02020603050405020304" pitchFamily="16" charset="0"/>
            </a:endParaRPr>
          </a:p>
        </p:txBody>
      </p:sp>
      <p:grpSp>
        <p:nvGrpSpPr>
          <p:cNvPr id="17" name="组合 16"/>
          <p:cNvGrpSpPr/>
          <p:nvPr/>
        </p:nvGrpSpPr>
        <p:grpSpPr>
          <a:xfrm>
            <a:off x="2358916" y="789710"/>
            <a:ext cx="6689324" cy="2509239"/>
            <a:chOff x="6394648" y="2879831"/>
            <a:chExt cx="4310604" cy="2537245"/>
          </a:xfrm>
        </p:grpSpPr>
        <p:sp>
          <p:nvSpPr>
            <p:cNvPr id="18" name="文本框 10"/>
            <p:cNvSpPr txBox="1"/>
            <p:nvPr/>
          </p:nvSpPr>
          <p:spPr>
            <a:xfrm>
              <a:off x="7705781" y="2879831"/>
              <a:ext cx="1970092" cy="529060"/>
            </a:xfrm>
            <a:prstGeom prst="rect">
              <a:avLst/>
            </a:prstGeom>
            <a:noFill/>
          </p:spPr>
          <p:txBody>
            <a:bodyPr wrap="none" rtlCol="0">
              <a:spAutoFit/>
            </a:bodyPr>
            <a:lstStyle/>
            <a:p>
              <a:r>
                <a:rPr lang="zh-CN" altLang="en-US" sz="2800" dirty="0">
                  <a:ea typeface="黑体" panose="02010609060101010101" pitchFamily="49" charset="-122"/>
                </a:rPr>
                <a:t>通过动作施加影响</a:t>
              </a:r>
              <a:endParaRPr lang="zh-CN" altLang="en-US" sz="2800" dirty="0">
                <a:ea typeface="黑体" panose="02010609060101010101" pitchFamily="49" charset="-122"/>
              </a:endParaRPr>
            </a:p>
          </p:txBody>
        </p:sp>
        <p:sp>
          <p:nvSpPr>
            <p:cNvPr id="19" name="文本框 15"/>
            <p:cNvSpPr txBox="1"/>
            <p:nvPr/>
          </p:nvSpPr>
          <p:spPr>
            <a:xfrm>
              <a:off x="7215229" y="4888016"/>
              <a:ext cx="2201479" cy="529060"/>
            </a:xfrm>
            <a:prstGeom prst="rect">
              <a:avLst/>
            </a:prstGeom>
            <a:noFill/>
          </p:spPr>
          <p:txBody>
            <a:bodyPr wrap="none" rtlCol="0">
              <a:spAutoFit/>
            </a:bodyPr>
            <a:lstStyle/>
            <a:p>
              <a:pPr algn="ctr"/>
              <a:r>
                <a:rPr lang="zh-CN" altLang="en-US" sz="2800" dirty="0">
                  <a:ea typeface="黑体" panose="02010609060101010101" pitchFamily="49" charset="-122"/>
                </a:rPr>
                <a:t>反馈环境状态的变化</a:t>
              </a:r>
              <a:endParaRPr lang="zh-CN" altLang="en-US" sz="2800" dirty="0">
                <a:ea typeface="黑体" panose="02010609060101010101" pitchFamily="49" charset="-122"/>
              </a:endParaRPr>
            </a:p>
          </p:txBody>
        </p:sp>
        <p:grpSp>
          <p:nvGrpSpPr>
            <p:cNvPr id="20" name="组合 19"/>
            <p:cNvGrpSpPr/>
            <p:nvPr/>
          </p:nvGrpSpPr>
          <p:grpSpPr>
            <a:xfrm>
              <a:off x="6394648" y="3570724"/>
              <a:ext cx="4310604" cy="919465"/>
              <a:chOff x="2672708" y="3784195"/>
              <a:chExt cx="4851126" cy="948999"/>
            </a:xfrm>
          </p:grpSpPr>
          <p:grpSp>
            <p:nvGrpSpPr>
              <p:cNvPr id="23" name="组合 22"/>
              <p:cNvGrpSpPr/>
              <p:nvPr/>
            </p:nvGrpSpPr>
            <p:grpSpPr>
              <a:xfrm>
                <a:off x="2672708" y="3784195"/>
                <a:ext cx="4851126" cy="948999"/>
                <a:chOff x="2672708" y="3784201"/>
                <a:chExt cx="4851126" cy="948995"/>
              </a:xfrm>
            </p:grpSpPr>
            <p:sp>
              <p:nvSpPr>
                <p:cNvPr id="25" name="矩形 24"/>
                <p:cNvSpPr/>
                <p:nvPr/>
              </p:nvSpPr>
              <p:spPr>
                <a:xfrm>
                  <a:off x="2672708" y="3784202"/>
                  <a:ext cx="1570604" cy="948994"/>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b="1" dirty="0">
                      <a:solidFill>
                        <a:srgbClr val="FF0000"/>
                      </a:solidFill>
                      <a:ea typeface="黑体" panose="02010609060101010101" pitchFamily="49" charset="-122"/>
                    </a:rPr>
                    <a:t>智能主体</a:t>
                  </a:r>
                  <a:endParaRPr lang="zh-CN" altLang="en-US" sz="3200" b="1" dirty="0">
                    <a:solidFill>
                      <a:srgbClr val="FF0000"/>
                    </a:solidFill>
                    <a:ea typeface="黑体" panose="02010609060101010101" pitchFamily="49" charset="-122"/>
                  </a:endParaRPr>
                </a:p>
              </p:txBody>
            </p:sp>
            <p:sp>
              <p:nvSpPr>
                <p:cNvPr id="26" name="矩形 25"/>
                <p:cNvSpPr/>
                <p:nvPr/>
              </p:nvSpPr>
              <p:spPr>
                <a:xfrm>
                  <a:off x="6057551" y="3803251"/>
                  <a:ext cx="1466283" cy="929945"/>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b="1" dirty="0">
                      <a:solidFill>
                        <a:srgbClr val="FF0000"/>
                      </a:solidFill>
                      <a:ea typeface="黑体" panose="02010609060101010101" pitchFamily="49" charset="-122"/>
                    </a:rPr>
                    <a:t>环境</a:t>
                  </a:r>
                  <a:endParaRPr lang="zh-CN" altLang="en-US" sz="3200" b="1" dirty="0">
                    <a:solidFill>
                      <a:srgbClr val="FF0000"/>
                    </a:solidFill>
                    <a:ea typeface="黑体" panose="02010609060101010101" pitchFamily="49" charset="-122"/>
                  </a:endParaRPr>
                </a:p>
              </p:txBody>
            </p:sp>
            <p:cxnSp>
              <p:nvCxnSpPr>
                <p:cNvPr id="27" name="连接符: 肘形 7"/>
                <p:cNvCxnSpPr/>
                <p:nvPr/>
              </p:nvCxnSpPr>
              <p:spPr>
                <a:xfrm rot="16200000" flipH="1">
                  <a:off x="5114825" y="2127384"/>
                  <a:ext cx="19049" cy="3332683"/>
                </a:xfrm>
                <a:prstGeom prst="bentConnector3">
                  <a:avLst>
                    <a:gd name="adj1" fmla="val -12385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连接符: 肘形 25"/>
              <p:cNvCxnSpPr/>
              <p:nvPr/>
            </p:nvCxnSpPr>
            <p:spPr>
              <a:xfrm rot="16200000" flipH="1">
                <a:off x="5124351" y="3066852"/>
                <a:ext cx="1" cy="3332683"/>
              </a:xfrm>
              <a:prstGeom prst="bentConnector3">
                <a:avLst>
                  <a:gd name="adj1" fmla="val 22860100000"/>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a:stCxn id="26" idx="1"/>
              <a:endCxn id="25" idx="3"/>
            </p:cNvCxnSpPr>
            <p:nvPr/>
          </p:nvCxnSpPr>
          <p:spPr>
            <a:xfrm flipH="1" flipV="1">
              <a:off x="7790252" y="4030457"/>
              <a:ext cx="1612093" cy="9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38"/>
            <p:cNvSpPr txBox="1"/>
            <p:nvPr/>
          </p:nvSpPr>
          <p:spPr>
            <a:xfrm>
              <a:off x="7909924" y="3548078"/>
              <a:ext cx="1275932" cy="964756"/>
            </a:xfrm>
            <a:prstGeom prst="rect">
              <a:avLst/>
            </a:prstGeom>
            <a:noFill/>
          </p:spPr>
          <p:txBody>
            <a:bodyPr wrap="non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动作的收益</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(reward)</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28" name="右箭头 10"/>
          <p:cNvSpPr/>
          <p:nvPr/>
        </p:nvSpPr>
        <p:spPr>
          <a:xfrm>
            <a:off x="3940212" y="5203578"/>
            <a:ext cx="676019" cy="362891"/>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600" dirty="0">
              <a:ea typeface="黑体" panose="02010609060101010101" pitchFamily="49" charset="-122"/>
            </a:endParaRPr>
          </a:p>
        </p:txBody>
      </p:sp>
      <p:sp>
        <p:nvSpPr>
          <p:cNvPr id="29" name="圆角矩形 30"/>
          <p:cNvSpPr/>
          <p:nvPr/>
        </p:nvSpPr>
        <p:spPr bwMode="auto">
          <a:xfrm>
            <a:off x="926077" y="5002684"/>
            <a:ext cx="2724483" cy="764679"/>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sz="36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强化学习</a:t>
            </a:r>
            <a:endParaRPr lang="en-US" altLang="zh-CN" sz="36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p:txBody>
      </p:sp>
      <p:sp>
        <p:nvSpPr>
          <p:cNvPr id="30" name="圆角矩形 16"/>
          <p:cNvSpPr/>
          <p:nvPr/>
        </p:nvSpPr>
        <p:spPr bwMode="auto">
          <a:xfrm>
            <a:off x="4890752" y="4437443"/>
            <a:ext cx="6688050" cy="2015909"/>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endParaRPr lang="en-US" altLang="zh-CN" sz="3200"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a:p>
            <a:endParaRPr lang="en-US" altLang="zh-CN" sz="3200"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7.1 </a:t>
            </a:r>
            <a:r>
              <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马尔科夫决策过程</a:t>
            </a:r>
            <a:endPar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7.2 </a:t>
            </a:r>
            <a:r>
              <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强化学习中策略优化与策略评估</a:t>
            </a:r>
            <a:endPar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7.3 Q-Learning</a:t>
            </a:r>
            <a:endPar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7.4 </a:t>
            </a:r>
            <a:r>
              <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rPr>
              <a:t>深度强化学习</a:t>
            </a:r>
            <a:endParaRPr lang="zh-CN" altLang="en-US" sz="32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endParaRPr lang="zh-CN" altLang="en-US" sz="3200"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a:p>
            <a:endParaRPr lang="zh-CN" altLang="zh-CN" sz="3200"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授课基本内容 </a:t>
            </a:r>
            <a:endParaRPr lang="zh-CN" altLang="en-US" dirty="0"/>
          </a:p>
        </p:txBody>
      </p:sp>
      <p:sp>
        <p:nvSpPr>
          <p:cNvPr id="3" name="内容占位符 2"/>
          <p:cNvSpPr>
            <a:spLocks noGrp="1"/>
          </p:cNvSpPr>
          <p:nvPr>
            <p:ph idx="1"/>
          </p:nvPr>
        </p:nvSpPr>
        <p:spPr>
          <a:xfrm>
            <a:off x="394447" y="735373"/>
            <a:ext cx="11355295" cy="5387254"/>
          </a:xfrm>
        </p:spPr>
        <p:txBody>
          <a:bodyPr/>
          <a:lstStyle/>
          <a:p>
            <a:endParaRPr lang="en-US" altLang="zh-CN" dirty="0"/>
          </a:p>
          <a:p>
            <a:endParaRPr lang="zh-CN" altLang="en-US" dirty="0"/>
          </a:p>
        </p:txBody>
      </p:sp>
      <p:sp>
        <p:nvSpPr>
          <p:cNvPr id="4" name="矩形 3"/>
          <p:cNvSpPr/>
          <p:nvPr/>
        </p:nvSpPr>
        <p:spPr>
          <a:xfrm>
            <a:off x="8162344" y="3531898"/>
            <a:ext cx="3293931" cy="954107"/>
          </a:xfrm>
          <a:prstGeom prst="rect">
            <a:avLst/>
          </a:prstGeom>
        </p:spPr>
        <p:txBody>
          <a:bodyPr wrap="square">
            <a:spAutoFit/>
          </a:bodyPr>
          <a:lstStyle/>
          <a:p>
            <a:pPr algn="ctr"/>
            <a:r>
              <a:rPr lang="zh-CN" altLang="en-US" sz="2800" dirty="0">
                <a:latin typeface="Times New Roman" panose="02020603050405020304" pitchFamily="16" charset="0"/>
                <a:ea typeface="微软雅黑" panose="020B0503020204020204" pitchFamily="34" charset="-122"/>
                <a:cs typeface="Times New Roman" panose="02020603050405020304" pitchFamily="16" charset="0"/>
              </a:rPr>
              <a:t>两害相权取其轻，两利相权取其重</a:t>
            </a:r>
            <a:endParaRPr lang="zh-CN" altLang="en-US" sz="2800" dirty="0">
              <a:latin typeface="Times New Roman" panose="02020603050405020304" pitchFamily="16" charset="0"/>
              <a:ea typeface="微软雅黑" panose="020B0503020204020204" pitchFamily="34" charset="-122"/>
              <a:cs typeface="Times New Roman" panose="02020603050405020304" pitchFamily="16" charset="0"/>
            </a:endParaRPr>
          </a:p>
        </p:txBody>
      </p:sp>
      <p:pic>
        <p:nvPicPr>
          <p:cNvPr id="5" name="图片 4"/>
          <p:cNvPicPr>
            <a:picLocks noChangeAspect="1"/>
          </p:cNvPicPr>
          <p:nvPr/>
        </p:nvPicPr>
        <p:blipFill>
          <a:blip r:embed="rId1"/>
          <a:stretch>
            <a:fillRect/>
          </a:stretch>
        </p:blipFill>
        <p:spPr>
          <a:xfrm>
            <a:off x="8162344" y="838271"/>
            <a:ext cx="3293931" cy="2590729"/>
          </a:xfrm>
          <a:prstGeom prst="rect">
            <a:avLst/>
          </a:prstGeom>
        </p:spPr>
      </p:pic>
      <p:sp>
        <p:nvSpPr>
          <p:cNvPr id="6" name="矩形 5"/>
          <p:cNvSpPr/>
          <p:nvPr/>
        </p:nvSpPr>
        <p:spPr>
          <a:xfrm>
            <a:off x="394448" y="912981"/>
            <a:ext cx="6920752" cy="3894208"/>
          </a:xfrm>
          <a:prstGeom prst="rect">
            <a:avLst/>
          </a:prstGeom>
        </p:spPr>
        <p:txBody>
          <a:bodyPr wrap="square">
            <a:spAutoFit/>
          </a:bodyPr>
          <a:lstStyle/>
          <a:p>
            <a:pPr algn="just">
              <a:lnSpc>
                <a:spcPct val="150000"/>
              </a:lnSpc>
            </a:pPr>
            <a:r>
              <a:rPr lang="zh-CN" altLang="zh-CN" sz="2800" dirty="0">
                <a:latin typeface="微软雅黑" panose="020B0503020204020204" pitchFamily="34" charset="-122"/>
                <a:ea typeface="微软雅黑" panose="020B0503020204020204" pitchFamily="34" charset="-122"/>
              </a:rPr>
              <a:t>博弈行为是多个带有相互竞争性质的主体，为了达到各自目标和利益，采取的带有对抗性质的行为。现代博弈论主要研究博弈行为中最优的对抗策略及其稳定局势，协助对弈者在一定规则范围内寻求最合理的行为方式。</a:t>
            </a:r>
            <a:endParaRPr lang="zh-CN" altLang="zh-CN" sz="2800" dirty="0">
              <a:latin typeface="微软雅黑" panose="020B0503020204020204" pitchFamily="34" charset="-122"/>
              <a:ea typeface="微软雅黑" panose="020B0503020204020204" pitchFamily="34" charset="-122"/>
            </a:endParaRPr>
          </a:p>
        </p:txBody>
      </p:sp>
      <p:sp>
        <p:nvSpPr>
          <p:cNvPr id="7" name="右箭头 10"/>
          <p:cNvSpPr/>
          <p:nvPr/>
        </p:nvSpPr>
        <p:spPr>
          <a:xfrm>
            <a:off x="3793067" y="5444055"/>
            <a:ext cx="711200" cy="362891"/>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 name="圆角矩形 30"/>
          <p:cNvSpPr/>
          <p:nvPr/>
        </p:nvSpPr>
        <p:spPr bwMode="auto">
          <a:xfrm>
            <a:off x="778932" y="5243161"/>
            <a:ext cx="2866267" cy="764679"/>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sz="32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rPr>
              <a:t>人工智能博弈</a:t>
            </a:r>
            <a:endParaRPr lang="en-US" altLang="zh-CN" sz="32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a typeface="黑体" panose="02010609060101010101" pitchFamily="49" charset="-122"/>
              <a:cs typeface="Times New Roman" panose="02020603050405020304" pitchFamily="16" charset="0"/>
            </a:endParaRPr>
          </a:p>
        </p:txBody>
      </p:sp>
      <p:sp>
        <p:nvSpPr>
          <p:cNvPr id="9" name="圆角矩形 28"/>
          <p:cNvSpPr/>
          <p:nvPr/>
        </p:nvSpPr>
        <p:spPr bwMode="auto">
          <a:xfrm>
            <a:off x="4783005" y="4937988"/>
            <a:ext cx="5243864" cy="1375024"/>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r>
              <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8.1 </a:t>
            </a:r>
            <a:r>
              <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博弈相关概念 </a:t>
            </a:r>
            <a:r>
              <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a:t>
            </a:r>
            <a:r>
              <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纳什均衡</a:t>
            </a:r>
            <a:r>
              <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a:t>
            </a:r>
            <a:endPar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8.2 </a:t>
            </a:r>
            <a:r>
              <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遗憾最小化算法</a:t>
            </a:r>
            <a:endPar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r>
              <a:rPr lang="en-US" altLang="zh-CN"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8.3 </a:t>
            </a:r>
            <a:r>
              <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rPr>
              <a:t>虚拟遗憾最小化算法</a:t>
            </a:r>
            <a:endParaRPr lang="zh-CN" altLang="en-US" sz="2800"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人工智能历史</a:t>
            </a:r>
            <a:endParaRPr lang="en-US" altLang="zh-CN" dirty="0"/>
          </a:p>
          <a:p>
            <a:r>
              <a:rPr lang="zh-CN" altLang="en-US" dirty="0"/>
              <a:t>人工智能课程体系</a:t>
            </a:r>
            <a:endParaRPr lang="en-US" altLang="zh-CN" dirty="0"/>
          </a:p>
          <a:p>
            <a:r>
              <a:rPr lang="zh-CN" altLang="en-US" dirty="0"/>
              <a:t>课程内容概要</a:t>
            </a:r>
            <a:endParaRPr lang="zh-CN" altLang="en-US" dirty="0"/>
          </a:p>
          <a:p>
            <a:r>
              <a:rPr lang="zh-CN" altLang="en-US" dirty="0">
                <a:solidFill>
                  <a:srgbClr val="0070C0"/>
                </a:solidFill>
              </a:rPr>
              <a:t>趋势与发展</a:t>
            </a:r>
            <a:endParaRPr lang="en-US" altLang="zh-CN" dirty="0">
              <a:solidFill>
                <a:srgbClr val="0070C0"/>
              </a:solidFill>
            </a:endParaRPr>
          </a:p>
          <a:p>
            <a:r>
              <a:rPr lang="zh-CN" altLang="en-US" dirty="0"/>
              <a:t>实训题目安排</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国家自然科学基金信息学部人工智能学科代码</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矩形 3"/>
          <p:cNvSpPr/>
          <p:nvPr/>
        </p:nvSpPr>
        <p:spPr>
          <a:xfrm>
            <a:off x="2891483" y="3192293"/>
            <a:ext cx="6264275" cy="8366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 name="矩形 4"/>
          <p:cNvSpPr/>
          <p:nvPr/>
        </p:nvSpPr>
        <p:spPr>
          <a:xfrm>
            <a:off x="2024706" y="1955630"/>
            <a:ext cx="7859713" cy="8223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 name="组合 12"/>
          <p:cNvGrpSpPr/>
          <p:nvPr/>
        </p:nvGrpSpPr>
        <p:grpSpPr>
          <a:xfrm>
            <a:off x="2795344" y="4588897"/>
            <a:ext cx="4547851" cy="1506189"/>
            <a:chOff x="236391" y="3989763"/>
            <a:chExt cx="6063801" cy="2008250"/>
          </a:xfrm>
          <a:solidFill>
            <a:schemeClr val="accent6"/>
          </a:solidFill>
        </p:grpSpPr>
        <p:sp>
          <p:nvSpPr>
            <p:cNvPr id="7" name="圆角矩形 30"/>
            <p:cNvSpPr/>
            <p:nvPr/>
          </p:nvSpPr>
          <p:spPr bwMode="auto">
            <a:xfrm>
              <a:off x="693868" y="5217542"/>
              <a:ext cx="3102089" cy="780471"/>
            </a:xfrm>
            <a:prstGeom prst="roundRect">
              <a:avLst/>
            </a:prstGeom>
            <a:noFill/>
            <a:ln w="19050" cmpd="dbl">
              <a:solidFill>
                <a:srgbClr val="C00000"/>
              </a:solidFill>
              <a:headEnd type="none" w="med" len="med"/>
              <a:tailEnd type="none" w="med" len="med"/>
            </a:ln>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solidFill>
                    <a:schemeClr val="tx1"/>
                  </a:solidFill>
                  <a:latin typeface="黑体" panose="02010609060101010101" pitchFamily="49" charset="-122"/>
                  <a:ea typeface="黑体" panose="02010609060101010101" pitchFamily="49" charset="-122"/>
                  <a:cs typeface="Times New Roman" panose="02020603050405020304" pitchFamily="16" charset="0"/>
                </a:rPr>
                <a:t>人工智能基础</a:t>
              </a:r>
              <a:endParaRPr lang="en-US" altLang="zh-CN" sz="1600" b="1"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p>
              <a:pPr algn="ctr">
                <a:defRPr/>
              </a:pP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数学方法、物理模型</a:t>
              </a:r>
              <a:r>
                <a:rPr lang="en-US" altLang="zh-CN" sz="1600" b="1" dirty="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8" name="上箭头 4"/>
            <p:cNvSpPr/>
            <p:nvPr/>
          </p:nvSpPr>
          <p:spPr>
            <a:xfrm>
              <a:off x="1456630" y="4782898"/>
              <a:ext cx="360040" cy="432048"/>
            </a:xfrm>
            <a:prstGeom prst="upArrow">
              <a:avLst/>
            </a:prstGeom>
            <a:solidFill>
              <a:srgbClr val="595959"/>
            </a:solidFill>
            <a:ln w="19050"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 name="圆角矩形 6"/>
            <p:cNvSpPr/>
            <p:nvPr/>
          </p:nvSpPr>
          <p:spPr bwMode="auto">
            <a:xfrm>
              <a:off x="236391" y="4010915"/>
              <a:ext cx="2440478" cy="733425"/>
            </a:xfrm>
            <a:prstGeom prst="roundRect">
              <a:avLst/>
            </a:prstGeom>
            <a:noFill/>
            <a:ln w="19050" cmpd="dbl">
              <a:solidFill>
                <a:srgbClr val="C00000"/>
              </a:solidFill>
              <a:headEnd type="none" w="med" len="med"/>
              <a:tailEnd type="none" w="med" len="med"/>
            </a:ln>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defRPr/>
              </a:pPr>
              <a:endParaRPr lang="en-US" altLang="zh-CN" sz="1200" b="1" dirty="0">
                <a:solidFill>
                  <a:srgbClr val="0070C0"/>
                </a:solidFill>
                <a:ea typeface="微软雅黑" panose="020B0503020204020204" pitchFamily="34" charset="-122"/>
                <a:cs typeface="Times New Roman" panose="02020603050405020304" pitchFamily="16" charset="0"/>
                <a:sym typeface="+mn-ea"/>
              </a:endParaRPr>
            </a:p>
            <a:p>
              <a:pPr>
                <a:defRPr/>
              </a:pPr>
              <a:r>
                <a:rPr lang="zh-CN" altLang="en-US" b="1" dirty="0">
                  <a:solidFill>
                    <a:srgbClr val="C00000"/>
                  </a:solidFill>
                  <a:latin typeface="黑体" panose="02010609060101010101" pitchFamily="49" charset="-122"/>
                  <a:ea typeface="黑体" panose="02010609060101010101" pitchFamily="49" charset="-122"/>
                  <a:cs typeface="Times New Roman" panose="02020603050405020304" pitchFamily="16" charset="0"/>
                  <a:sym typeface="+mn-ea"/>
                </a:rPr>
                <a:t>   </a:t>
              </a:r>
              <a:r>
                <a:rPr lang="zh-CN" altLang="en-US" sz="2100" b="1" dirty="0">
                  <a:solidFill>
                    <a:srgbClr val="C00000"/>
                  </a:solidFill>
                  <a:latin typeface="黑体" panose="02010609060101010101" pitchFamily="49" charset="-122"/>
                  <a:ea typeface="黑体" panose="02010609060101010101" pitchFamily="49" charset="-122"/>
                  <a:cs typeface="Times New Roman" panose="02020603050405020304" pitchFamily="16" charset="0"/>
                  <a:sym typeface="+mn-ea"/>
                </a:rPr>
                <a:t>机器学习</a:t>
              </a:r>
              <a:endParaRPr lang="zh-CN" altLang="en-US" sz="2100" b="1" dirty="0">
                <a:solidFill>
                  <a:srgbClr val="C00000"/>
                </a:solidFill>
                <a:latin typeface="黑体" panose="02010609060101010101" pitchFamily="49" charset="-122"/>
                <a:ea typeface="黑体" panose="02010609060101010101" pitchFamily="49" charset="-122"/>
                <a:cs typeface="Times New Roman" panose="02020603050405020304" pitchFamily="16" charset="0"/>
                <a:sym typeface="+mn-ea"/>
              </a:endParaRPr>
            </a:p>
            <a:p>
              <a:pPr>
                <a:defRPr/>
              </a:pPr>
              <a:r>
                <a:rPr lang="zh-CN" altLang="en-US" sz="1200" b="1" dirty="0">
                  <a:solidFill>
                    <a:srgbClr val="C00000"/>
                  </a:solidFill>
                  <a:ea typeface="微软雅黑" panose="020B0503020204020204" pitchFamily="34" charset="-122"/>
                  <a:cs typeface="Times New Roman" panose="02020603050405020304" pitchFamily="16" charset="0"/>
                  <a:sym typeface="+mn-ea"/>
                </a:rPr>
                <a:t>       </a:t>
              </a:r>
              <a:endParaRPr lang="zh-CN" altLang="en-US" sz="1200" b="1" dirty="0">
                <a:solidFill>
                  <a:srgbClr val="0070C0"/>
                </a:solidFill>
                <a:ea typeface="微软雅黑" panose="020B0503020204020204" pitchFamily="34" charset="-122"/>
                <a:cs typeface="Times New Roman" panose="02020603050405020304" pitchFamily="16" charset="0"/>
                <a:sym typeface="+mn-ea"/>
              </a:endParaRPr>
            </a:p>
          </p:txBody>
        </p:sp>
        <p:sp>
          <p:nvSpPr>
            <p:cNvPr id="10" name="圆角矩形 7"/>
            <p:cNvSpPr/>
            <p:nvPr/>
          </p:nvSpPr>
          <p:spPr bwMode="auto">
            <a:xfrm>
              <a:off x="3403322" y="3989763"/>
              <a:ext cx="2896870" cy="733425"/>
            </a:xfrm>
            <a:prstGeom prst="roundRect">
              <a:avLst/>
            </a:prstGeom>
            <a:noFill/>
            <a:ln w="19050" cmpd="dbl">
              <a:solidFill>
                <a:srgbClr val="C00000"/>
              </a:solidFill>
              <a:headEnd type="none" w="med" len="med"/>
              <a:tailEnd type="none" w="med" len="med"/>
            </a:ln>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defRPr/>
              </a:pPr>
              <a:endParaRPr lang="en-US" altLang="zh-CN" sz="1200" b="1" dirty="0">
                <a:solidFill>
                  <a:srgbClr val="0070C0"/>
                </a:solidFill>
                <a:ea typeface="微软雅黑" panose="020B0503020204020204" pitchFamily="34" charset="-122"/>
                <a:cs typeface="Times New Roman" panose="02020603050405020304" pitchFamily="16" charset="0"/>
                <a:sym typeface="+mn-ea"/>
              </a:endParaRPr>
            </a:p>
            <a:p>
              <a:pPr>
                <a:defRPr/>
              </a:pPr>
              <a:r>
                <a:rPr lang="zh-CN" altLang="en-US" sz="2100" b="1" dirty="0">
                  <a:solidFill>
                    <a:srgbClr val="C00000"/>
                  </a:solidFill>
                  <a:latin typeface="黑体" panose="02010609060101010101" pitchFamily="49" charset="-122"/>
                  <a:ea typeface="黑体" panose="02010609060101010101" pitchFamily="49" charset="-122"/>
                  <a:cs typeface="Times New Roman" panose="02020603050405020304" pitchFamily="16" charset="0"/>
                  <a:sym typeface="+mn-ea"/>
                </a:rPr>
                <a:t>知识表示与处理</a:t>
              </a:r>
              <a:endParaRPr lang="zh-CN" altLang="en-US" sz="2100" b="1" dirty="0">
                <a:solidFill>
                  <a:srgbClr val="C00000"/>
                </a:solidFill>
                <a:latin typeface="黑体" panose="02010609060101010101" pitchFamily="49" charset="-122"/>
                <a:ea typeface="黑体" panose="02010609060101010101" pitchFamily="49" charset="-122"/>
                <a:cs typeface="Times New Roman" panose="02020603050405020304" pitchFamily="16" charset="0"/>
                <a:sym typeface="+mn-ea"/>
              </a:endParaRPr>
            </a:p>
            <a:p>
              <a:pPr>
                <a:defRPr/>
              </a:pPr>
              <a:r>
                <a:rPr lang="zh-CN" altLang="en-US" sz="1200" b="1" dirty="0">
                  <a:solidFill>
                    <a:srgbClr val="C00000"/>
                  </a:solidFill>
                  <a:ea typeface="微软雅黑" panose="020B0503020204020204" pitchFamily="34" charset="-122"/>
                  <a:cs typeface="Times New Roman" panose="02020603050405020304" pitchFamily="16" charset="0"/>
                  <a:sym typeface="+mn-ea"/>
                </a:rPr>
                <a:t>       </a:t>
              </a:r>
              <a:endParaRPr lang="zh-CN" altLang="en-US" sz="1200" b="1" dirty="0">
                <a:solidFill>
                  <a:srgbClr val="0070C0"/>
                </a:solidFill>
                <a:ea typeface="微软雅黑" panose="020B0503020204020204" pitchFamily="34" charset="-122"/>
                <a:cs typeface="Times New Roman" panose="02020603050405020304" pitchFamily="16" charset="0"/>
                <a:sym typeface="+mn-ea"/>
              </a:endParaRPr>
            </a:p>
          </p:txBody>
        </p:sp>
        <p:sp>
          <p:nvSpPr>
            <p:cNvPr id="11" name="左右箭头 8"/>
            <p:cNvSpPr/>
            <p:nvPr/>
          </p:nvSpPr>
          <p:spPr>
            <a:xfrm>
              <a:off x="2715828" y="4261041"/>
              <a:ext cx="648072" cy="366713"/>
            </a:xfrm>
            <a:prstGeom prst="leftRightArrow">
              <a:avLst/>
            </a:prstGeom>
            <a:solidFill>
              <a:srgbClr val="595959"/>
            </a:solidFill>
            <a:ln w="19050"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12" name="组合 10"/>
          <p:cNvGrpSpPr/>
          <p:nvPr/>
        </p:nvGrpSpPr>
        <p:grpSpPr bwMode="auto">
          <a:xfrm>
            <a:off x="2961333" y="3331994"/>
            <a:ext cx="6119813" cy="566737"/>
            <a:chOff x="406439" y="2612895"/>
            <a:chExt cx="7317673" cy="755626"/>
          </a:xfrm>
        </p:grpSpPr>
        <p:sp>
          <p:nvSpPr>
            <p:cNvPr id="13" name="圆角矩形 9"/>
            <p:cNvSpPr/>
            <p:nvPr/>
          </p:nvSpPr>
          <p:spPr bwMode="auto">
            <a:xfrm>
              <a:off x="406439" y="2612895"/>
              <a:ext cx="2077932" cy="733425"/>
            </a:xfrm>
            <a:prstGeom prst="roundRect">
              <a:avLst/>
            </a:prstGeom>
            <a:noFill/>
            <a:ln w="19050">
              <a:solidFill>
                <a:srgbClr val="C00000"/>
              </a:solidFill>
              <a:headEnd type="none" w="med" len="med"/>
              <a:tailEnd type="none" w="med" len="med"/>
            </a:ln>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defRPr/>
              </a:pPr>
              <a:endParaRPr lang="en-US" altLang="zh-CN" sz="1200" b="1" dirty="0">
                <a:solidFill>
                  <a:schemeClr val="bg1"/>
                </a:solidFill>
                <a:ea typeface="微软雅黑" panose="020B0503020204020204" pitchFamily="34" charset="-122"/>
                <a:cs typeface="Times New Roman" panose="02020603050405020304" pitchFamily="16" charset="0"/>
                <a:sym typeface="+mn-ea"/>
              </a:endParaRPr>
            </a:p>
            <a:p>
              <a:pPr>
                <a:defRPr/>
              </a:pPr>
              <a:r>
                <a:rPr lang="zh-CN" altLang="en-US" b="1" dirty="0">
                  <a:solidFill>
                    <a:srgbClr val="C00000"/>
                  </a:solidFill>
                  <a:ea typeface="微软雅黑" panose="020B0503020204020204" pitchFamily="34" charset="-122"/>
                  <a:cs typeface="Times New Roman" panose="02020603050405020304" pitchFamily="16" charset="0"/>
                  <a:sym typeface="+mn-ea"/>
                </a:rPr>
                <a:t>    </a:t>
              </a:r>
              <a:r>
                <a:rPr lang="zh-CN" altLang="en-US" sz="2100" b="1" dirty="0">
                  <a:solidFill>
                    <a:srgbClr val="C00000"/>
                  </a:solidFill>
                  <a:latin typeface="黑体" panose="02010609060101010101" pitchFamily="49" charset="-122"/>
                  <a:ea typeface="黑体" panose="02010609060101010101" pitchFamily="49" charset="-122"/>
                  <a:cs typeface="Times New Roman" panose="02020603050405020304" pitchFamily="16" charset="0"/>
                  <a:sym typeface="+mn-ea"/>
                </a:rPr>
                <a:t>机器视觉</a:t>
              </a:r>
              <a:endParaRPr lang="zh-CN" altLang="en-US" sz="2100" b="1" dirty="0">
                <a:solidFill>
                  <a:srgbClr val="C00000"/>
                </a:solidFill>
                <a:latin typeface="黑体" panose="02010609060101010101" pitchFamily="49" charset="-122"/>
                <a:ea typeface="黑体" panose="02010609060101010101" pitchFamily="49" charset="-122"/>
                <a:cs typeface="Times New Roman" panose="02020603050405020304" pitchFamily="16" charset="0"/>
                <a:sym typeface="+mn-ea"/>
              </a:endParaRPr>
            </a:p>
            <a:p>
              <a:pPr>
                <a:defRPr/>
              </a:pPr>
              <a:r>
                <a:rPr lang="zh-CN" altLang="en-US" sz="1200" b="1" dirty="0">
                  <a:solidFill>
                    <a:srgbClr val="C00000"/>
                  </a:solidFill>
                  <a:ea typeface="微软雅黑" panose="020B0503020204020204" pitchFamily="34" charset="-122"/>
                  <a:cs typeface="Times New Roman" panose="02020603050405020304" pitchFamily="16" charset="0"/>
                  <a:sym typeface="+mn-ea"/>
                </a:rPr>
                <a:t>       </a:t>
              </a:r>
              <a:endParaRPr lang="zh-CN" altLang="en-US" sz="1200" b="1" dirty="0">
                <a:solidFill>
                  <a:srgbClr val="0070C0"/>
                </a:solidFill>
                <a:ea typeface="微软雅黑" panose="020B0503020204020204" pitchFamily="34" charset="-122"/>
                <a:cs typeface="Times New Roman" panose="02020603050405020304" pitchFamily="16" charset="0"/>
                <a:sym typeface="+mn-ea"/>
              </a:endParaRPr>
            </a:p>
          </p:txBody>
        </p:sp>
        <p:sp>
          <p:nvSpPr>
            <p:cNvPr id="14" name="圆角矩形 10"/>
            <p:cNvSpPr/>
            <p:nvPr/>
          </p:nvSpPr>
          <p:spPr bwMode="auto">
            <a:xfrm>
              <a:off x="5493828" y="2635096"/>
              <a:ext cx="2230284" cy="733425"/>
            </a:xfrm>
            <a:prstGeom prst="roundRect">
              <a:avLst/>
            </a:prstGeom>
            <a:noFill/>
            <a:ln w="19050">
              <a:solidFill>
                <a:srgbClr val="C00000"/>
              </a:solidFill>
              <a:headEnd type="none" w="med" len="med"/>
              <a:tailEnd type="none" w="med" len="med"/>
            </a:ln>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defRPr/>
              </a:pPr>
              <a:endParaRPr lang="en-US" altLang="zh-CN" sz="1200" b="1" dirty="0">
                <a:solidFill>
                  <a:schemeClr val="bg1"/>
                </a:solidFill>
                <a:ea typeface="微软雅黑" panose="020B0503020204020204" pitchFamily="34" charset="-122"/>
                <a:cs typeface="Times New Roman" panose="02020603050405020304" pitchFamily="16" charset="0"/>
                <a:sym typeface="+mn-ea"/>
              </a:endParaRPr>
            </a:p>
            <a:p>
              <a:pPr>
                <a:defRPr/>
              </a:pPr>
              <a:r>
                <a:rPr lang="zh-CN" altLang="en-US" sz="2100" b="1" dirty="0">
                  <a:solidFill>
                    <a:srgbClr val="C00000"/>
                  </a:solidFill>
                  <a:latin typeface="黑体" panose="02010609060101010101" pitchFamily="49" charset="-122"/>
                  <a:ea typeface="黑体" panose="02010609060101010101" pitchFamily="49" charset="-122"/>
                  <a:cs typeface="Times New Roman" panose="02020603050405020304" pitchFamily="16" charset="0"/>
                  <a:sym typeface="+mn-ea"/>
                </a:rPr>
                <a:t>自然语言处理</a:t>
              </a:r>
              <a:endParaRPr lang="zh-CN" altLang="en-US" sz="2100" b="1" dirty="0">
                <a:solidFill>
                  <a:srgbClr val="C00000"/>
                </a:solidFill>
                <a:latin typeface="黑体" panose="02010609060101010101" pitchFamily="49" charset="-122"/>
                <a:ea typeface="黑体" panose="02010609060101010101" pitchFamily="49" charset="-122"/>
                <a:cs typeface="Times New Roman" panose="02020603050405020304" pitchFamily="16" charset="0"/>
                <a:sym typeface="+mn-ea"/>
              </a:endParaRPr>
            </a:p>
            <a:p>
              <a:pPr>
                <a:defRPr/>
              </a:pPr>
              <a:r>
                <a:rPr lang="zh-CN" altLang="en-US" sz="1200" b="1" dirty="0">
                  <a:solidFill>
                    <a:srgbClr val="C00000"/>
                  </a:solidFill>
                  <a:ea typeface="微软雅黑" panose="020B0503020204020204" pitchFamily="34" charset="-122"/>
                  <a:cs typeface="Times New Roman" panose="02020603050405020304" pitchFamily="16" charset="0"/>
                  <a:sym typeface="+mn-ea"/>
                </a:rPr>
                <a:t>       </a:t>
              </a:r>
              <a:endParaRPr lang="zh-CN" altLang="en-US" sz="1200" b="1" dirty="0">
                <a:solidFill>
                  <a:srgbClr val="0070C0"/>
                </a:solidFill>
                <a:ea typeface="微软雅黑" panose="020B0503020204020204" pitchFamily="34" charset="-122"/>
                <a:cs typeface="Times New Roman" panose="02020603050405020304" pitchFamily="16" charset="0"/>
                <a:sym typeface="+mn-ea"/>
              </a:endParaRPr>
            </a:p>
          </p:txBody>
        </p:sp>
        <p:sp>
          <p:nvSpPr>
            <p:cNvPr id="15" name="Text Box 35"/>
            <p:cNvSpPr txBox="1">
              <a:spLocks noChangeArrowheads="1"/>
            </p:cNvSpPr>
            <p:nvPr/>
          </p:nvSpPr>
          <p:spPr bwMode="auto">
            <a:xfrm>
              <a:off x="3143033" y="2678342"/>
              <a:ext cx="1732484" cy="667543"/>
            </a:xfrm>
            <a:prstGeom prst="rect">
              <a:avLst/>
            </a:prstGeom>
            <a:noFill/>
            <a:ln w="19050"/>
            <a:effectLst>
              <a:glow>
                <a:schemeClr val="accent3"/>
              </a:glow>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lIns="0" tIns="0" rIns="0" bIns="0" anchor="ctr" anchorCtr="1"/>
            <a:lstStyle>
              <a:defPPr>
                <a:defRPr lang="zh-CN"/>
              </a:defPPr>
              <a:lvl1pPr algn="ctr">
                <a:lnSpc>
                  <a:spcPct val="90000"/>
                </a:lnSpc>
                <a:spcBef>
                  <a:spcPts val="0"/>
                </a:spcBef>
                <a:buClr>
                  <a:schemeClr val="bg2"/>
                </a:buClr>
                <a:buSzPct val="75000"/>
                <a:buFont typeface="Wingdings" panose="05000000000000000000" pitchFamily="2" charset="2"/>
                <a:buNone/>
                <a:defRPr sz="2400" b="1">
                  <a:solidFill>
                    <a:srgbClr val="C00000"/>
                  </a:solidFill>
                  <a:latin typeface="Times New Roman" panose="02020603050405020304" pitchFamily="16" charset="0"/>
                  <a:ea typeface="黑体" panose="02010609060101010101" pitchFamily="49" charset="-122"/>
                  <a:cs typeface="Times New Roman" panose="02020603050405020304" pitchFamily="16" charset="0"/>
                </a:defRPr>
              </a:lvl1pPr>
            </a:lstStyle>
            <a:p>
              <a:pPr>
                <a:defRPr/>
              </a:pPr>
              <a:r>
                <a:rPr lang="zh-CN" altLang="en-US" sz="2100" dirty="0"/>
                <a:t>模式识别</a:t>
              </a:r>
              <a:endParaRPr lang="zh-CN" altLang="en-US" sz="2100" dirty="0"/>
            </a:p>
          </p:txBody>
        </p:sp>
      </p:grpSp>
      <p:grpSp>
        <p:nvGrpSpPr>
          <p:cNvPr id="16" name="组合 17"/>
          <p:cNvGrpSpPr/>
          <p:nvPr/>
        </p:nvGrpSpPr>
        <p:grpSpPr bwMode="auto">
          <a:xfrm>
            <a:off x="2205680" y="2100094"/>
            <a:ext cx="7062788" cy="636587"/>
            <a:chOff x="128069" y="1523755"/>
            <a:chExt cx="8208455" cy="846816"/>
          </a:xfrm>
        </p:grpSpPr>
        <p:sp>
          <p:nvSpPr>
            <p:cNvPr id="17" name="椭圆 16"/>
            <p:cNvSpPr/>
            <p:nvPr/>
          </p:nvSpPr>
          <p:spPr bwMode="auto">
            <a:xfrm>
              <a:off x="128069" y="1538537"/>
              <a:ext cx="2005528" cy="813029"/>
            </a:xfrm>
            <a:prstGeom prst="ellipse">
              <a:avLst/>
            </a:prstGeom>
            <a:noFill/>
            <a:ln w="19050">
              <a:solidFill>
                <a:srgbClr val="C00000"/>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400" b="1" dirty="0">
                  <a:solidFill>
                    <a:schemeClr val="tx1"/>
                  </a:solidFill>
                  <a:latin typeface="微软雅黑" panose="020B0503020204020204" pitchFamily="34" charset="-122"/>
                  <a:ea typeface="微软雅黑" panose="020B0503020204020204" pitchFamily="34" charset="-122"/>
                </a:rPr>
                <a:t>人工智能芯片与软硬件</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2906656" y="1557543"/>
              <a:ext cx="2440950" cy="813028"/>
            </a:xfrm>
            <a:prstGeom prst="ellipse">
              <a:avLst/>
            </a:prstGeom>
            <a:noFill/>
            <a:ln w="19050">
              <a:solidFill>
                <a:srgbClr val="C00000"/>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400" b="1" dirty="0">
                  <a:solidFill>
                    <a:schemeClr val="tx1"/>
                  </a:solidFill>
                  <a:latin typeface="微软雅黑" panose="020B0503020204020204" pitchFamily="34" charset="-122"/>
                  <a:ea typeface="微软雅黑" panose="020B0503020204020204" pitchFamily="34" charset="-122"/>
                </a:rPr>
                <a:t>智能系统与应用</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5895574" y="1523755"/>
              <a:ext cx="2440950" cy="813028"/>
            </a:xfrm>
            <a:prstGeom prst="ellipse">
              <a:avLst/>
            </a:prstGeom>
            <a:noFill/>
            <a:ln w="19050">
              <a:solidFill>
                <a:srgbClr val="C00000"/>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400" b="1" dirty="0">
                  <a:solidFill>
                    <a:schemeClr val="tx1"/>
                  </a:solidFill>
                  <a:latin typeface="微软雅黑" panose="020B0503020204020204" pitchFamily="34" charset="-122"/>
                  <a:ea typeface="微软雅黑" panose="020B0503020204020204" pitchFamily="34" charset="-122"/>
                </a:rPr>
                <a:t>新型和</a:t>
              </a:r>
              <a:r>
                <a:rPr lang="zh-CN" altLang="en-US" sz="1600" b="1" dirty="0">
                  <a:solidFill>
                    <a:schemeClr val="tx1"/>
                  </a:solidFill>
                  <a:latin typeface="微软雅黑" panose="020B0503020204020204" pitchFamily="34" charset="-122"/>
                  <a:ea typeface="微软雅黑" panose="020B0503020204020204" pitchFamily="34" charset="-122"/>
                </a:rPr>
                <a:t>交叉</a:t>
              </a:r>
              <a:r>
                <a:rPr lang="zh-CN" altLang="en-US" sz="1400" b="1" dirty="0">
                  <a:solidFill>
                    <a:schemeClr val="tx1"/>
                  </a:solidFill>
                  <a:latin typeface="微软雅黑" panose="020B0503020204020204" pitchFamily="34" charset="-122"/>
                  <a:ea typeface="微软雅黑" panose="020B0503020204020204" pitchFamily="34" charset="-122"/>
                </a:rPr>
                <a:t>的人工智能</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grpSp>
      <p:sp>
        <p:nvSpPr>
          <p:cNvPr id="20" name="圆角矩形 27"/>
          <p:cNvSpPr/>
          <p:nvPr/>
        </p:nvSpPr>
        <p:spPr bwMode="auto">
          <a:xfrm>
            <a:off x="8693210" y="4358709"/>
            <a:ext cx="1366299" cy="868019"/>
          </a:xfrm>
          <a:prstGeom prst="roundRect">
            <a:avLst/>
          </a:prstGeom>
          <a:noFill/>
          <a:ln w="19050">
            <a:solidFill>
              <a:srgbClr val="C00000"/>
            </a:solidFill>
            <a:headEnd type="none" w="med" len="med"/>
            <a:tailEnd type="none" w="med" len="med"/>
          </a:ln>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solidFill>
                  <a:srgbClr val="0033CC"/>
                </a:solidFill>
                <a:ea typeface="微软雅黑" panose="020B0503020204020204" pitchFamily="34" charset="-122"/>
                <a:cs typeface="Times New Roman" panose="02020603050405020304" pitchFamily="16" charset="0"/>
              </a:rPr>
              <a:t>仿生智能</a:t>
            </a:r>
            <a:endParaRPr lang="en-US" altLang="zh-CN" sz="1600" b="1" dirty="0">
              <a:solidFill>
                <a:srgbClr val="0033CC"/>
              </a:solidFill>
              <a:ea typeface="微软雅黑" panose="020B0503020204020204" pitchFamily="34" charset="-122"/>
              <a:cs typeface="Times New Roman" panose="02020603050405020304" pitchFamily="16" charset="0"/>
            </a:endParaRPr>
          </a:p>
          <a:p>
            <a:pPr algn="ctr">
              <a:defRPr/>
            </a:pPr>
            <a:r>
              <a:rPr lang="zh-CN" altLang="en-US" sz="1600" b="1" dirty="0">
                <a:solidFill>
                  <a:srgbClr val="0033CC"/>
                </a:solidFill>
                <a:ea typeface="微软雅黑" panose="020B0503020204020204" pitchFamily="34" charset="-122"/>
                <a:cs typeface="Times New Roman" panose="02020603050405020304" pitchFamily="16" charset="0"/>
              </a:rPr>
              <a:t>类脑机制</a:t>
            </a:r>
            <a:endParaRPr lang="en-US" altLang="zh-CN" sz="1600" b="1" dirty="0">
              <a:solidFill>
                <a:srgbClr val="0033CC"/>
              </a:solidFill>
              <a:ea typeface="微软雅黑" panose="020B0503020204020204" pitchFamily="34" charset="-122"/>
              <a:cs typeface="Times New Roman" panose="02020603050405020304" pitchFamily="16" charset="0"/>
            </a:endParaRPr>
          </a:p>
        </p:txBody>
      </p:sp>
      <p:sp>
        <p:nvSpPr>
          <p:cNvPr id="21" name="左右箭头 8"/>
          <p:cNvSpPr/>
          <p:nvPr/>
        </p:nvSpPr>
        <p:spPr>
          <a:xfrm>
            <a:off x="7650805" y="5173493"/>
            <a:ext cx="717550" cy="274637"/>
          </a:xfrm>
          <a:prstGeom prst="leftRightArrow">
            <a:avLst/>
          </a:prstGeom>
          <a:solidFill>
            <a:srgbClr val="595959"/>
          </a:solidFill>
          <a:ln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2" name="左右箭头 8"/>
          <p:cNvSpPr/>
          <p:nvPr/>
        </p:nvSpPr>
        <p:spPr>
          <a:xfrm>
            <a:off x="6714183" y="3476455"/>
            <a:ext cx="487363" cy="274639"/>
          </a:xfrm>
          <a:prstGeom prst="leftRightArrow">
            <a:avLst/>
          </a:prstGeom>
          <a:solidFill>
            <a:srgbClr val="595959"/>
          </a:solidFill>
          <a:ln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3" name="左右箭头 8"/>
          <p:cNvSpPr/>
          <p:nvPr/>
        </p:nvSpPr>
        <p:spPr>
          <a:xfrm>
            <a:off x="4718696" y="3508206"/>
            <a:ext cx="485775" cy="274639"/>
          </a:xfrm>
          <a:prstGeom prst="leftRightArrow">
            <a:avLst/>
          </a:prstGeom>
          <a:solidFill>
            <a:srgbClr val="595959"/>
          </a:solidFill>
          <a:ln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矩形 23"/>
          <p:cNvSpPr/>
          <p:nvPr/>
        </p:nvSpPr>
        <p:spPr>
          <a:xfrm>
            <a:off x="2707333" y="4460705"/>
            <a:ext cx="4906963" cy="17287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5" name="圆角矩形 34"/>
          <p:cNvSpPr/>
          <p:nvPr/>
        </p:nvSpPr>
        <p:spPr bwMode="auto">
          <a:xfrm>
            <a:off x="8754625" y="5448130"/>
            <a:ext cx="1366299" cy="868019"/>
          </a:xfrm>
          <a:prstGeom prst="roundRect">
            <a:avLst/>
          </a:prstGeom>
          <a:noFill/>
          <a:ln w="19050">
            <a:solidFill>
              <a:srgbClr val="C00000"/>
            </a:solidFill>
            <a:headEnd type="none" w="med" len="med"/>
            <a:tailEnd type="none" w="med" len="med"/>
          </a:ln>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solidFill>
                  <a:srgbClr val="0033CC"/>
                </a:solidFill>
                <a:ea typeface="微软雅黑" panose="020B0503020204020204" pitchFamily="34" charset="-122"/>
                <a:cs typeface="Times New Roman" panose="02020603050405020304" pitchFamily="16" charset="0"/>
              </a:rPr>
              <a:t>人工智能安全</a:t>
            </a:r>
            <a:endParaRPr lang="en-US" altLang="zh-CN" sz="1600" b="1" dirty="0">
              <a:solidFill>
                <a:srgbClr val="0033CC"/>
              </a:solidFill>
              <a:ea typeface="微软雅黑" panose="020B0503020204020204" pitchFamily="34" charset="-122"/>
              <a:cs typeface="Times New Roman" panose="02020603050405020304" pitchFamily="16" charset="0"/>
            </a:endParaRPr>
          </a:p>
        </p:txBody>
      </p:sp>
      <p:sp>
        <p:nvSpPr>
          <p:cNvPr id="26" name="上箭头 5"/>
          <p:cNvSpPr/>
          <p:nvPr/>
        </p:nvSpPr>
        <p:spPr>
          <a:xfrm>
            <a:off x="8217546" y="1652419"/>
            <a:ext cx="200025" cy="401637"/>
          </a:xfrm>
          <a:prstGeom prst="upArrow">
            <a:avLst/>
          </a:prstGeom>
          <a:solidFill>
            <a:srgbClr val="C00000"/>
          </a:solidFill>
          <a:ln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7" name="上箭头 5"/>
          <p:cNvSpPr/>
          <p:nvPr/>
        </p:nvSpPr>
        <p:spPr>
          <a:xfrm>
            <a:off x="5779143" y="4044780"/>
            <a:ext cx="576262" cy="401639"/>
          </a:xfrm>
          <a:prstGeom prst="upArrow">
            <a:avLst/>
          </a:prstGeom>
          <a:solidFill>
            <a:srgbClr val="C00000"/>
          </a:solidFill>
          <a:ln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8" name="左大括号 2"/>
          <p:cNvSpPr/>
          <p:nvPr/>
        </p:nvSpPr>
        <p:spPr bwMode="auto">
          <a:xfrm>
            <a:off x="8317558" y="4832181"/>
            <a:ext cx="396233" cy="970229"/>
          </a:xfrm>
          <a:prstGeom prst="leftBrace">
            <a:avLst>
              <a:gd name="adj1" fmla="val 8326"/>
              <a:gd name="adj2" fmla="val 50000"/>
            </a:avLst>
          </a:prstGeom>
          <a:noFill/>
          <a:ln w="38100" algn="ctr">
            <a:solidFill>
              <a:srgbClr val="C00000"/>
            </a:solidFill>
            <a:round/>
          </a:ln>
        </p:spPr>
        <p:txBody>
          <a:bodyPr/>
          <a:lstStyle/>
          <a:p>
            <a:pPr marL="342900" indent="-342900">
              <a:spcBef>
                <a:spcPct val="20000"/>
              </a:spcBef>
              <a:buFontTx/>
              <a:buChar char="•"/>
            </a:pPr>
            <a:endParaRPr lang="zh-CN" altLang="en-US"/>
          </a:p>
        </p:txBody>
      </p:sp>
      <p:sp>
        <p:nvSpPr>
          <p:cNvPr id="29" name="文本框 7"/>
          <p:cNvSpPr txBox="1">
            <a:spLocks noChangeArrowheads="1"/>
          </p:cNvSpPr>
          <p:nvPr/>
        </p:nvSpPr>
        <p:spPr bwMode="auto">
          <a:xfrm>
            <a:off x="1811981" y="5154441"/>
            <a:ext cx="931863" cy="400110"/>
          </a:xfrm>
          <a:prstGeom prst="rect">
            <a:avLst/>
          </a:prstGeom>
          <a:noFill/>
          <a:ln w="9525">
            <a:noFill/>
            <a:miter lim="800000"/>
          </a:ln>
        </p:spPr>
        <p:txBody>
          <a:bodyPr>
            <a:spAutoFit/>
          </a:bodyPr>
          <a:lstStyle/>
          <a:p>
            <a:r>
              <a:rPr lang="zh-CN" altLang="en-US" sz="2000" b="1" dirty="0">
                <a:latin typeface="微软雅黑" panose="020B0503020204020204" pitchFamily="34" charset="-122"/>
                <a:ea typeface="微软雅黑" panose="020B0503020204020204" pitchFamily="34" charset="-122"/>
              </a:rPr>
              <a:t>基础</a:t>
            </a:r>
            <a:endParaRPr lang="zh-CN" altLang="en-US" sz="2000" b="1" dirty="0">
              <a:latin typeface="微软雅黑" panose="020B0503020204020204" pitchFamily="34" charset="-122"/>
              <a:ea typeface="微软雅黑" panose="020B0503020204020204" pitchFamily="34" charset="-122"/>
            </a:endParaRPr>
          </a:p>
        </p:txBody>
      </p:sp>
      <p:sp>
        <p:nvSpPr>
          <p:cNvPr id="30" name="文本框 7"/>
          <p:cNvSpPr txBox="1">
            <a:spLocks noChangeArrowheads="1"/>
          </p:cNvSpPr>
          <p:nvPr/>
        </p:nvSpPr>
        <p:spPr bwMode="auto">
          <a:xfrm>
            <a:off x="7642868" y="4632153"/>
            <a:ext cx="900112" cy="400110"/>
          </a:xfrm>
          <a:prstGeom prst="rect">
            <a:avLst/>
          </a:prstGeom>
          <a:noFill/>
          <a:ln w="9525">
            <a:noFill/>
            <a:miter lim="800000"/>
          </a:ln>
        </p:spPr>
        <p:txBody>
          <a:bodyPr>
            <a:spAutoFit/>
          </a:bodyPr>
          <a:lstStyle/>
          <a:p>
            <a:r>
              <a:rPr lang="zh-CN" altLang="en-US" sz="2000" b="1" dirty="0">
                <a:latin typeface="微软雅黑" panose="020B0503020204020204" pitchFamily="34" charset="-122"/>
                <a:ea typeface="微软雅黑" panose="020B0503020204020204" pitchFamily="34" charset="-122"/>
              </a:rPr>
              <a:t>推动</a:t>
            </a:r>
            <a:endParaRPr lang="zh-CN" altLang="en-US" sz="2000" b="1" dirty="0">
              <a:latin typeface="微软雅黑" panose="020B0503020204020204" pitchFamily="34" charset="-122"/>
              <a:ea typeface="微软雅黑" panose="020B0503020204020204" pitchFamily="34" charset="-122"/>
            </a:endParaRPr>
          </a:p>
        </p:txBody>
      </p:sp>
      <p:sp>
        <p:nvSpPr>
          <p:cNvPr id="31" name="文本框 7"/>
          <p:cNvSpPr txBox="1">
            <a:spLocks noChangeArrowheads="1"/>
          </p:cNvSpPr>
          <p:nvPr/>
        </p:nvSpPr>
        <p:spPr bwMode="auto">
          <a:xfrm>
            <a:off x="9174808" y="3346279"/>
            <a:ext cx="898525" cy="400110"/>
          </a:xfrm>
          <a:prstGeom prst="rect">
            <a:avLst/>
          </a:prstGeom>
          <a:noFill/>
          <a:ln w="9525">
            <a:noFill/>
            <a:miter lim="800000"/>
          </a:ln>
        </p:spPr>
        <p:txBody>
          <a:bodyPr>
            <a:spAutoFit/>
          </a:bodyPr>
          <a:lstStyle/>
          <a:p>
            <a:r>
              <a:rPr lang="zh-CN" altLang="en-US" sz="2000" b="1" dirty="0">
                <a:latin typeface="微软雅黑" panose="020B0503020204020204" pitchFamily="34" charset="-122"/>
                <a:ea typeface="微软雅黑" panose="020B0503020204020204" pitchFamily="34" charset="-122"/>
              </a:rPr>
              <a:t>手段</a:t>
            </a:r>
            <a:endParaRPr lang="zh-CN" altLang="en-US" sz="2000" b="1" dirty="0">
              <a:latin typeface="微软雅黑" panose="020B0503020204020204" pitchFamily="34" charset="-122"/>
              <a:ea typeface="微软雅黑" panose="020B0503020204020204" pitchFamily="34" charset="-122"/>
            </a:endParaRPr>
          </a:p>
        </p:txBody>
      </p:sp>
      <p:sp>
        <p:nvSpPr>
          <p:cNvPr id="32" name="文本框 7"/>
          <p:cNvSpPr txBox="1">
            <a:spLocks noChangeArrowheads="1"/>
          </p:cNvSpPr>
          <p:nvPr/>
        </p:nvSpPr>
        <p:spPr bwMode="auto">
          <a:xfrm>
            <a:off x="9174808" y="2288183"/>
            <a:ext cx="898525" cy="400110"/>
          </a:xfrm>
          <a:prstGeom prst="rect">
            <a:avLst/>
          </a:prstGeom>
          <a:noFill/>
          <a:ln w="9525">
            <a:noFill/>
            <a:miter lim="800000"/>
          </a:ln>
        </p:spPr>
        <p:txBody>
          <a:bodyPr>
            <a:spAutoFit/>
          </a:bodyPr>
          <a:lstStyle/>
          <a:p>
            <a:r>
              <a:rPr lang="zh-CN" altLang="en-US" sz="2000" b="1" dirty="0">
                <a:latin typeface="微软雅黑" panose="020B0503020204020204" pitchFamily="34" charset="-122"/>
                <a:ea typeface="微软雅黑" panose="020B0503020204020204" pitchFamily="34" charset="-122"/>
              </a:rPr>
              <a:t>应用</a:t>
            </a:r>
            <a:endParaRPr lang="zh-CN" altLang="en-US" sz="2000" b="1" dirty="0">
              <a:latin typeface="微软雅黑" panose="020B0503020204020204" pitchFamily="34" charset="-122"/>
              <a:ea typeface="微软雅黑" panose="020B0503020204020204" pitchFamily="34" charset="-122"/>
            </a:endParaRPr>
          </a:p>
        </p:txBody>
      </p:sp>
      <p:sp>
        <p:nvSpPr>
          <p:cNvPr id="33" name="左右箭头 40"/>
          <p:cNvSpPr/>
          <p:nvPr/>
        </p:nvSpPr>
        <p:spPr bwMode="auto">
          <a:xfrm>
            <a:off x="3829696" y="2222329"/>
            <a:ext cx="860425" cy="406400"/>
          </a:xfrm>
          <a:prstGeom prst="leftRightArrow">
            <a:avLst/>
          </a:prstGeom>
          <a:solidFill>
            <a:schemeClr val="bg2">
              <a:lumMod val="65000"/>
              <a:lumOff val="35000"/>
            </a:schemeClr>
          </a:solidFill>
          <a:ln w="9525" cap="flat" cmpd="sng" algn="ctr">
            <a:solidFill>
              <a:srgbClr val="C00000"/>
            </a:solidFill>
            <a:prstDash val="solid"/>
            <a:round/>
            <a:headEnd type="none" w="med" len="med"/>
            <a:tailEnd type="none" w="med" len="med"/>
          </a:ln>
          <a:effectLst>
            <a:outerShdw blurRad="76200" dist="12700" dir="2700000" sy="-23000" kx="-800400" algn="bl" rotWithShape="0">
              <a:schemeClr val="tx1">
                <a:lumMod val="75000"/>
                <a:alpha val="20000"/>
              </a:schemeClr>
            </a:outerShdw>
          </a:effectLst>
        </p:spPr>
        <p:txBody>
          <a:bodyPr/>
          <a:lstStyle/>
          <a:p>
            <a:pPr marL="342900" indent="-342900">
              <a:spcBef>
                <a:spcPct val="20000"/>
              </a:spcBef>
              <a:buFont typeface="Arial" panose="020B0604020202020204" pitchFamily="34" charset="0"/>
              <a:buChar char="•"/>
              <a:defRPr/>
            </a:pPr>
            <a:endParaRPr lang="zh-CN" altLang="en-US"/>
          </a:p>
        </p:txBody>
      </p:sp>
      <p:sp>
        <p:nvSpPr>
          <p:cNvPr id="34" name="左右箭头 41"/>
          <p:cNvSpPr/>
          <p:nvPr/>
        </p:nvSpPr>
        <p:spPr bwMode="auto">
          <a:xfrm>
            <a:off x="6482408" y="2225504"/>
            <a:ext cx="860425" cy="406400"/>
          </a:xfrm>
          <a:prstGeom prst="leftRightArrow">
            <a:avLst/>
          </a:prstGeom>
          <a:solidFill>
            <a:schemeClr val="bg2">
              <a:lumMod val="65000"/>
              <a:lumOff val="35000"/>
            </a:schemeClr>
          </a:solidFill>
          <a:ln w="9525" cap="flat" cmpd="sng" algn="ctr">
            <a:solidFill>
              <a:srgbClr val="C00000"/>
            </a:solidFill>
            <a:prstDash val="solid"/>
            <a:round/>
            <a:headEnd type="none" w="med" len="med"/>
            <a:tailEnd type="none" w="med" len="med"/>
          </a:ln>
          <a:effectLst>
            <a:outerShdw blurRad="76200" dist="12700" dir="2700000" sy="-23000" kx="-800400" algn="bl" rotWithShape="0">
              <a:schemeClr val="tx1">
                <a:lumMod val="75000"/>
                <a:alpha val="20000"/>
              </a:schemeClr>
            </a:outerShdw>
          </a:effectLst>
        </p:spPr>
        <p:txBody>
          <a:bodyPr/>
          <a:lstStyle/>
          <a:p>
            <a:pPr marL="342900" indent="-342900">
              <a:spcBef>
                <a:spcPct val="20000"/>
              </a:spcBef>
              <a:buFont typeface="Arial" panose="020B0604020202020204" pitchFamily="34" charset="0"/>
              <a:buChar char="•"/>
              <a:defRPr/>
            </a:pPr>
            <a:endParaRPr lang="zh-CN" altLang="en-US"/>
          </a:p>
        </p:txBody>
      </p:sp>
      <p:sp>
        <p:nvSpPr>
          <p:cNvPr id="35" name="上箭头 4"/>
          <p:cNvSpPr/>
          <p:nvPr/>
        </p:nvSpPr>
        <p:spPr>
          <a:xfrm>
            <a:off x="6121930" y="5125954"/>
            <a:ext cx="269875" cy="323851"/>
          </a:xfrm>
          <a:prstGeom prst="upArrow">
            <a:avLst/>
          </a:prstGeom>
          <a:solidFill>
            <a:srgbClr val="595959"/>
          </a:solidFill>
          <a:ln w="19050"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圆角矩形 10"/>
          <p:cNvSpPr/>
          <p:nvPr/>
        </p:nvSpPr>
        <p:spPr bwMode="auto">
          <a:xfrm>
            <a:off x="5216216" y="3349090"/>
            <a:ext cx="1497967" cy="550087"/>
          </a:xfrm>
          <a:prstGeom prst="roundRect">
            <a:avLst/>
          </a:prstGeom>
          <a:noFill/>
          <a:ln w="19050">
            <a:solidFill>
              <a:srgbClr val="C00000"/>
            </a:solidFill>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defRPr/>
            </a:pPr>
            <a:endParaRPr lang="en-US" altLang="zh-CN" sz="1200" b="1" dirty="0">
              <a:solidFill>
                <a:srgbClr val="0070C0"/>
              </a:solidFill>
              <a:ea typeface="微软雅黑" panose="020B0503020204020204" pitchFamily="34" charset="-122"/>
              <a:cs typeface="Times New Roman" panose="02020603050405020304" pitchFamily="16" charset="0"/>
              <a:sym typeface="+mn-ea"/>
            </a:endParaRPr>
          </a:p>
          <a:p>
            <a:pPr>
              <a:defRPr/>
            </a:pPr>
            <a:r>
              <a:rPr lang="zh-CN" altLang="en-US" sz="1200" b="1" dirty="0">
                <a:solidFill>
                  <a:srgbClr val="C00000"/>
                </a:solidFill>
                <a:ea typeface="微软雅黑" panose="020B0503020204020204" pitchFamily="34" charset="-122"/>
                <a:cs typeface="Times New Roman" panose="02020603050405020304" pitchFamily="16" charset="0"/>
                <a:sym typeface="+mn-ea"/>
              </a:rPr>
              <a:t>       </a:t>
            </a:r>
            <a:endParaRPr lang="zh-CN" altLang="en-US" sz="1200" b="1" dirty="0">
              <a:solidFill>
                <a:srgbClr val="0070C0"/>
              </a:solidFill>
              <a:ea typeface="微软雅黑" panose="020B0503020204020204" pitchFamily="34" charset="-122"/>
              <a:cs typeface="Times New Roman" panose="02020603050405020304" pitchFamily="16" charset="0"/>
              <a:sym typeface="+mn-ea"/>
            </a:endParaRPr>
          </a:p>
        </p:txBody>
      </p:sp>
      <p:sp>
        <p:nvSpPr>
          <p:cNvPr id="37" name="上箭头 5"/>
          <p:cNvSpPr/>
          <p:nvPr/>
        </p:nvSpPr>
        <p:spPr>
          <a:xfrm>
            <a:off x="5779143" y="2784306"/>
            <a:ext cx="576262" cy="401639"/>
          </a:xfrm>
          <a:prstGeom prst="upArrow">
            <a:avLst/>
          </a:prstGeom>
          <a:solidFill>
            <a:srgbClr val="C00000"/>
          </a:solidFill>
          <a:ln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8" name="圆角矩形 43"/>
          <p:cNvSpPr/>
          <p:nvPr/>
        </p:nvSpPr>
        <p:spPr bwMode="auto">
          <a:xfrm>
            <a:off x="7769342" y="1008940"/>
            <a:ext cx="2194450" cy="600631"/>
          </a:xfrm>
          <a:prstGeom prst="roundRect">
            <a:avLst/>
          </a:prstGeom>
          <a:noFill/>
          <a:ln w="19050">
            <a:solidFill>
              <a:srgbClr val="C00000"/>
            </a:solidFill>
            <a:headEnd type="none" w="med" len="med"/>
            <a:tailEnd type="none" w="med" len="med"/>
          </a:ln>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400" b="1" dirty="0">
                <a:solidFill>
                  <a:srgbClr val="0033CC"/>
                </a:solidFill>
                <a:ea typeface="微软雅黑" panose="020B0503020204020204" pitchFamily="34" charset="-122"/>
                <a:cs typeface="Times New Roman" panose="02020603050405020304" pitchFamily="16" charset="0"/>
              </a:rPr>
              <a:t>生物、医学、化学、</a:t>
            </a:r>
            <a:endParaRPr lang="en-US" altLang="zh-CN" sz="1400" b="1" dirty="0">
              <a:solidFill>
                <a:srgbClr val="0033CC"/>
              </a:solidFill>
              <a:ea typeface="微软雅黑" panose="020B0503020204020204" pitchFamily="34" charset="-122"/>
              <a:cs typeface="Times New Roman" panose="02020603050405020304" pitchFamily="16" charset="0"/>
            </a:endParaRPr>
          </a:p>
          <a:p>
            <a:pPr algn="ctr">
              <a:defRPr/>
            </a:pPr>
            <a:r>
              <a:rPr lang="zh-CN" altLang="en-US" sz="1400" b="1" dirty="0">
                <a:solidFill>
                  <a:srgbClr val="0033CC"/>
                </a:solidFill>
                <a:ea typeface="微软雅黑" panose="020B0503020204020204" pitchFamily="34" charset="-122"/>
                <a:cs typeface="Times New Roman" panose="02020603050405020304" pitchFamily="16" charset="0"/>
              </a:rPr>
              <a:t>材料、地学</a:t>
            </a:r>
            <a:r>
              <a:rPr lang="en-US" altLang="zh-CN" sz="1400" b="1" dirty="0">
                <a:solidFill>
                  <a:srgbClr val="0033CC"/>
                </a:solidFill>
                <a:ea typeface="微软雅黑" panose="020B0503020204020204" pitchFamily="34" charset="-122"/>
                <a:cs typeface="Times New Roman" panose="02020603050405020304" pitchFamily="16" charset="0"/>
              </a:rPr>
              <a:t>……</a:t>
            </a:r>
            <a:endParaRPr lang="en-US" altLang="zh-CN" sz="1400" b="1" dirty="0">
              <a:solidFill>
                <a:srgbClr val="0033CC"/>
              </a:solidFill>
              <a:ea typeface="微软雅黑" panose="020B0503020204020204" pitchFamily="34" charset="-122"/>
              <a:cs typeface="Times New Roman" panose="02020603050405020304" pitchFamily="16" charset="0"/>
            </a:endParaRPr>
          </a:p>
        </p:txBody>
      </p:sp>
      <p:sp>
        <p:nvSpPr>
          <p:cNvPr id="39" name="矩形 38"/>
          <p:cNvSpPr/>
          <p:nvPr/>
        </p:nvSpPr>
        <p:spPr>
          <a:xfrm>
            <a:off x="5576071" y="5504747"/>
            <a:ext cx="1701958" cy="584775"/>
          </a:xfrm>
          <a:prstGeom prst="rect">
            <a:avLst/>
          </a:prstGeom>
          <a:ln>
            <a:solidFill>
              <a:srgbClr val="C0504D"/>
            </a:solidFill>
          </a:ln>
        </p:spPr>
        <p:txBody>
          <a:bodyPr wrap="square">
            <a:spAutoFit/>
          </a:bodyPr>
          <a:lstStyle/>
          <a:p>
            <a:pPr algn="ctr">
              <a:defRPr/>
            </a:pPr>
            <a:r>
              <a:rPr lang="zh-CN" altLang="en-US" sz="1600" b="1" dirty="0">
                <a:latin typeface="黑体" panose="02010609060101010101" pitchFamily="49" charset="-122"/>
                <a:ea typeface="黑体" panose="02010609060101010101" pitchFamily="49" charset="-122"/>
                <a:cs typeface="Times New Roman" panose="02020603050405020304" pitchFamily="16" charset="0"/>
              </a:rPr>
              <a:t>复杂理论</a:t>
            </a:r>
            <a:endParaRPr lang="en-US" altLang="zh-CN" sz="1600" b="1" dirty="0">
              <a:latin typeface="黑体" panose="02010609060101010101" pitchFamily="49" charset="-122"/>
              <a:ea typeface="黑体" panose="02010609060101010101" pitchFamily="49" charset="-122"/>
              <a:cs typeface="Times New Roman" panose="02020603050405020304" pitchFamily="16" charset="0"/>
            </a:endParaRPr>
          </a:p>
          <a:p>
            <a:pPr algn="ctr">
              <a:defRPr/>
            </a:pPr>
            <a:r>
              <a:rPr lang="zh-CN" altLang="en-US" sz="1600" b="1" dirty="0">
                <a:latin typeface="黑体" panose="02010609060101010101" pitchFamily="49" charset="-122"/>
                <a:ea typeface="黑体" panose="02010609060101010101" pitchFamily="49" charset="-122"/>
                <a:cs typeface="Times New Roman" panose="02020603050405020304" pitchFamily="16" charset="0"/>
              </a:rPr>
              <a:t>与系统</a:t>
            </a:r>
            <a:endParaRPr lang="zh-CN" altLang="en-US" sz="1600" b="1" dirty="0">
              <a:latin typeface="黑体" panose="02010609060101010101" pitchFamily="49" charset="-122"/>
              <a:ea typeface="黑体" panose="02010609060101010101" pitchFamily="49" charset="-122"/>
              <a:cs typeface="Times New Roman" panose="02020603050405020304" pitchFamily="16"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迈向新一代人工智能</a:t>
            </a:r>
            <a:endParaRPr lang="zh-CN" altLang="en-US" dirty="0"/>
          </a:p>
        </p:txBody>
      </p:sp>
      <p:pic>
        <p:nvPicPr>
          <p:cNvPr id="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052256" y="776288"/>
            <a:ext cx="8038276" cy="4484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94447" y="5393607"/>
            <a:ext cx="11492753" cy="1137106"/>
          </a:xfrm>
          <a:prstGeom prst="rect">
            <a:avLst/>
          </a:prstGeom>
        </p:spPr>
        <p:txBody>
          <a:bodyPr wrap="square">
            <a:spAutoFit/>
          </a:bodyPr>
          <a:lstStyle/>
          <a:p>
            <a:pPr algn="ctr">
              <a:lnSpc>
                <a:spcPct val="150000"/>
              </a:lnSpc>
            </a:pPr>
            <a:r>
              <a:rPr lang="zh-CN" altLang="en-US" sz="2400" dirty="0">
                <a:solidFill>
                  <a:srgbClr val="0070C0"/>
                </a:solidFill>
              </a:rPr>
              <a:t>人工智能是引领未来的战略性技术，必须放眼全球，把人工智能发展放在国家战略层面系统布局、主动谋划，打造竞争新优势，开拓发展新空间，有效保障国家安全</a:t>
            </a:r>
            <a:endParaRPr lang="zh-CN" altLang="en-US" sz="2400" dirty="0">
              <a:solidFill>
                <a:srgbClr val="0070C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迈向新一代人工智能</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矩形 3"/>
          <p:cNvSpPr/>
          <p:nvPr/>
        </p:nvSpPr>
        <p:spPr>
          <a:xfrm>
            <a:off x="394447" y="5302338"/>
            <a:ext cx="3206990" cy="830997"/>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cs typeface="Times New Roman" panose="02020603050405020304" pitchFamily="16" charset="0"/>
              </a:rPr>
              <a:t>新一代人工智能中</a:t>
            </a:r>
            <a:endParaRPr lang="en-US" altLang="zh-CN" sz="2400" dirty="0">
              <a:latin typeface="黑体" panose="02010609060101010101" pitchFamily="49" charset="-122"/>
              <a:ea typeface="黑体" panose="02010609060101010101" pitchFamily="49" charset="-122"/>
              <a:cs typeface="Times New Roman" panose="02020603050405020304" pitchFamily="16" charset="0"/>
            </a:endParaRPr>
          </a:p>
          <a:p>
            <a:pPr algn="ctr"/>
            <a:r>
              <a:rPr lang="zh-CN" altLang="en-US" sz="2400" dirty="0">
                <a:latin typeface="黑体" panose="02010609060101010101" pitchFamily="49" charset="-122"/>
                <a:ea typeface="黑体" panose="02010609060101010101" pitchFamily="49" charset="-122"/>
                <a:cs typeface="Times New Roman" panose="02020603050405020304" pitchFamily="16" charset="0"/>
              </a:rPr>
              <a:t>五大智能技术新方向  </a:t>
            </a:r>
            <a:endParaRPr lang="zh-CN" altLang="en-US" sz="2400" dirty="0">
              <a:latin typeface="黑体" panose="02010609060101010101" pitchFamily="49" charset="-122"/>
              <a:ea typeface="黑体" panose="02010609060101010101" pitchFamily="49" charset="-122"/>
            </a:endParaRPr>
          </a:p>
        </p:txBody>
      </p:sp>
      <p:grpSp>
        <p:nvGrpSpPr>
          <p:cNvPr id="5" name="组合 4"/>
          <p:cNvGrpSpPr/>
          <p:nvPr/>
        </p:nvGrpSpPr>
        <p:grpSpPr>
          <a:xfrm>
            <a:off x="394447" y="990003"/>
            <a:ext cx="11326145" cy="4173741"/>
            <a:chOff x="110017" y="1907822"/>
            <a:chExt cx="9180020" cy="4215186"/>
          </a:xfrm>
        </p:grpSpPr>
        <p:sp>
          <p:nvSpPr>
            <p:cNvPr id="6" name="圆角矩形 23"/>
            <p:cNvSpPr/>
            <p:nvPr/>
          </p:nvSpPr>
          <p:spPr bwMode="auto">
            <a:xfrm>
              <a:off x="2870752" y="2849739"/>
              <a:ext cx="6419285"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lnSpc>
                  <a:spcPct val="150000"/>
                </a:lnSpc>
                <a:spcBef>
                  <a:spcPct val="0"/>
                </a:spcBef>
                <a:spcAft>
                  <a:spcPct val="0"/>
                </a:spcAft>
                <a:buClr>
                  <a:srgbClr val="FF0000"/>
                </a:buClr>
                <a:buFont typeface="Wingdings" panose="05000000000000000000" pitchFamily="2" charset="2"/>
                <a:buChar char="n"/>
                <a:defRPr/>
              </a:pPr>
              <a:r>
                <a:rPr lang="zh-CN"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从聚焦研究“个体智能”到基于互联网络的群体智能</a:t>
              </a:r>
              <a:endParaRPr lang="en-US"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7" name="圆角矩形 27"/>
            <p:cNvSpPr/>
            <p:nvPr/>
          </p:nvSpPr>
          <p:spPr>
            <a:xfrm>
              <a:off x="110017" y="1907822"/>
              <a:ext cx="2599316" cy="4215186"/>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endParaRPr lang="zh-CN" altLang="en-US" sz="3200" kern="0">
                <a:solidFill>
                  <a:srgbClr val="FFFFFF"/>
                </a:solidFill>
                <a:latin typeface="Tahoma" panose="020B0604030504040204"/>
                <a:ea typeface="宋体" panose="02010600030101010101" pitchFamily="2" charset="-122"/>
              </a:endParaRPr>
            </a:p>
          </p:txBody>
        </p:sp>
        <p:sp>
          <p:nvSpPr>
            <p:cNvPr id="8" name="圆角矩形 32"/>
            <p:cNvSpPr/>
            <p:nvPr/>
          </p:nvSpPr>
          <p:spPr bwMode="auto">
            <a:xfrm>
              <a:off x="257785" y="2054171"/>
              <a:ext cx="2270926" cy="54536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大数据智能</a:t>
              </a:r>
              <a:endParaRPr lang="en-US" altLang="zh-CN"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圆角矩形 33"/>
            <p:cNvSpPr/>
            <p:nvPr/>
          </p:nvSpPr>
          <p:spPr bwMode="auto">
            <a:xfrm>
              <a:off x="257785" y="2895932"/>
              <a:ext cx="2270926" cy="54536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群体智能</a:t>
              </a:r>
              <a:endParaRPr lang="en-US" altLang="zh-CN"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0" name="圆角矩形 34"/>
            <p:cNvSpPr/>
            <p:nvPr/>
          </p:nvSpPr>
          <p:spPr bwMode="auto">
            <a:xfrm>
              <a:off x="257786" y="4579455"/>
              <a:ext cx="2270926" cy="54536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混合增强智能</a:t>
              </a:r>
              <a:endParaRPr lang="en-US" altLang="zh-CN"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1" name="圆角矩形 35"/>
            <p:cNvSpPr/>
            <p:nvPr/>
          </p:nvSpPr>
          <p:spPr bwMode="auto">
            <a:xfrm>
              <a:off x="225280" y="5421217"/>
              <a:ext cx="2303432" cy="54536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智能自主系统</a:t>
              </a:r>
              <a:endParaRPr lang="en-US" altLang="zh-CN"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2" name="圆角矩形 36"/>
            <p:cNvSpPr/>
            <p:nvPr/>
          </p:nvSpPr>
          <p:spPr bwMode="auto">
            <a:xfrm>
              <a:off x="2870752" y="1987086"/>
              <a:ext cx="6419285"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lnSpc>
                  <a:spcPct val="150000"/>
                </a:lnSpc>
                <a:spcBef>
                  <a:spcPct val="0"/>
                </a:spcBef>
                <a:spcAft>
                  <a:spcPct val="0"/>
                </a:spcAft>
                <a:buClr>
                  <a:srgbClr val="FF0000"/>
                </a:buClr>
                <a:buFont typeface="Wingdings" panose="05000000000000000000" pitchFamily="2" charset="2"/>
                <a:buChar char="n"/>
                <a:defRPr/>
              </a:pPr>
              <a:r>
                <a:rPr lang="zh-CN"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从</a:t>
              </a:r>
              <a:r>
                <a:rPr lang="zh-CN" altLang="en-US"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人工知识表达技术到大数据驱动知识学习</a:t>
              </a:r>
              <a:endParaRPr lang="en-US"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13" name="圆角矩形 37"/>
            <p:cNvSpPr/>
            <p:nvPr/>
          </p:nvSpPr>
          <p:spPr bwMode="auto">
            <a:xfrm>
              <a:off x="2870752" y="3712392"/>
              <a:ext cx="6419285"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lnSpc>
                  <a:spcPct val="150000"/>
                </a:lnSpc>
                <a:spcBef>
                  <a:spcPct val="0"/>
                </a:spcBef>
                <a:spcAft>
                  <a:spcPct val="0"/>
                </a:spcAft>
                <a:buClr>
                  <a:srgbClr val="FF0000"/>
                </a:buClr>
                <a:buFont typeface="Wingdings" panose="05000000000000000000" pitchFamily="2" charset="2"/>
                <a:buChar char="n"/>
                <a:defRPr/>
              </a:pPr>
              <a:r>
                <a:rPr lang="zh-CN"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从</a:t>
              </a:r>
              <a:r>
                <a:rPr lang="zh-CN" altLang="en-US"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处理单一类型媒体数据到跨媒体认知、学习和推理</a:t>
              </a:r>
              <a:endParaRPr lang="en-US"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14" name="圆角矩形 38"/>
            <p:cNvSpPr/>
            <p:nvPr/>
          </p:nvSpPr>
          <p:spPr bwMode="auto">
            <a:xfrm>
              <a:off x="271579" y="3737694"/>
              <a:ext cx="2257132" cy="54536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跨媒体智能</a:t>
              </a:r>
              <a:endParaRPr lang="en-US" altLang="zh-CN"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5" name="圆角矩形 39"/>
            <p:cNvSpPr/>
            <p:nvPr/>
          </p:nvSpPr>
          <p:spPr bwMode="auto">
            <a:xfrm>
              <a:off x="2870752" y="4575045"/>
              <a:ext cx="6419285"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lnSpc>
                  <a:spcPct val="150000"/>
                </a:lnSpc>
                <a:spcBef>
                  <a:spcPct val="0"/>
                </a:spcBef>
                <a:spcAft>
                  <a:spcPct val="0"/>
                </a:spcAft>
                <a:buClr>
                  <a:srgbClr val="FF0000"/>
                </a:buClr>
                <a:buFont typeface="Wingdings" panose="05000000000000000000" pitchFamily="2" charset="2"/>
                <a:buChar char="n"/>
                <a:defRPr/>
              </a:pPr>
              <a:r>
                <a:rPr lang="zh-CN"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从</a:t>
              </a:r>
              <a:r>
                <a:rPr lang="zh-CN" altLang="en-US"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追求“机器智能”到迈向人机混合的增强智能</a:t>
              </a:r>
              <a:endParaRPr lang="en-US"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16" name="圆角矩形 40"/>
            <p:cNvSpPr/>
            <p:nvPr/>
          </p:nvSpPr>
          <p:spPr bwMode="auto">
            <a:xfrm>
              <a:off x="2870752" y="5437700"/>
              <a:ext cx="6419285"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lnSpc>
                  <a:spcPct val="150000"/>
                </a:lnSpc>
                <a:spcBef>
                  <a:spcPct val="0"/>
                </a:spcBef>
                <a:spcAft>
                  <a:spcPct val="0"/>
                </a:spcAft>
                <a:buClr>
                  <a:srgbClr val="FF0000"/>
                </a:buClr>
                <a:buFont typeface="Wingdings" panose="05000000000000000000" pitchFamily="2" charset="2"/>
                <a:buChar char="n"/>
                <a:defRPr/>
              </a:pPr>
              <a:r>
                <a:rPr lang="zh-CN"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从</a:t>
              </a:r>
              <a:r>
                <a:rPr lang="zh-CN" altLang="en-US"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机器人到智能自主系统</a:t>
              </a:r>
              <a:endParaRPr lang="en-US"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计算机体系架构赋能（深度）机器学习的六点建议</a:t>
            </a:r>
            <a:endParaRPr lang="zh-CN" altLang="en-US" dirty="0"/>
          </a:p>
        </p:txBody>
      </p:sp>
      <p:sp>
        <p:nvSpPr>
          <p:cNvPr id="4" name="矩形 3"/>
          <p:cNvSpPr/>
          <p:nvPr/>
        </p:nvSpPr>
        <p:spPr>
          <a:xfrm>
            <a:off x="1365922" y="5986851"/>
            <a:ext cx="8163497" cy="584775"/>
          </a:xfrm>
          <a:prstGeom prst="rect">
            <a:avLst/>
          </a:prstGeom>
        </p:spPr>
        <p:txBody>
          <a:bodyPr wrap="square">
            <a:spAutoFit/>
          </a:bodyPr>
          <a:lstStyle/>
          <a:p>
            <a:pPr algn="ctr"/>
            <a:r>
              <a:rPr lang="en-US" altLang="zh-CN" sz="1600" dirty="0"/>
              <a:t>Jeff Dean, David Patterson, Cliff Young, A New Golden Age in Computer Architecture: Empowering the Machine-Learning Revolution, </a:t>
            </a:r>
            <a:r>
              <a:rPr lang="en-US" altLang="zh-CN" sz="1600" i="1" dirty="0"/>
              <a:t>IEEE Micro</a:t>
            </a:r>
            <a:r>
              <a:rPr lang="en-US" altLang="zh-CN" sz="1600" dirty="0"/>
              <a:t>, 2018</a:t>
            </a:r>
            <a:endParaRPr lang="zh-CN" altLang="en-US" sz="1600" dirty="0"/>
          </a:p>
        </p:txBody>
      </p:sp>
      <p:graphicFrame>
        <p:nvGraphicFramePr>
          <p:cNvPr id="6" name="表格 5"/>
          <p:cNvGraphicFramePr>
            <a:graphicFrameLocks noGrp="1"/>
          </p:cNvGraphicFramePr>
          <p:nvPr/>
        </p:nvGraphicFramePr>
        <p:xfrm>
          <a:off x="242020" y="871149"/>
          <a:ext cx="6794204" cy="4802606"/>
        </p:xfrm>
        <a:graphic>
          <a:graphicData uri="http://schemas.openxmlformats.org/drawingml/2006/table">
            <a:tbl>
              <a:tblPr firstRow="1" bandRow="1">
                <a:tableStyleId>{5C22544A-7EE6-4342-B048-85BDC9FD1C3A}</a:tableStyleId>
              </a:tblPr>
              <a:tblGrid>
                <a:gridCol w="1786270"/>
                <a:gridCol w="5007934"/>
              </a:tblGrid>
              <a:tr h="504926">
                <a:tc>
                  <a:txBody>
                    <a:bodyPr/>
                    <a:lstStyle/>
                    <a:p>
                      <a:pPr marL="0" algn="ctr" defTabSz="914400" rtl="0" eaLnBrk="1" latinLnBrk="0" hangingPunct="1"/>
                      <a:r>
                        <a:rPr lang="zh-CN" altLang="en-US" sz="2400" b="0" kern="1200" dirty="0">
                          <a:solidFill>
                            <a:schemeClr val="dk1"/>
                          </a:solidFill>
                          <a:latin typeface="+mn-lt"/>
                          <a:ea typeface="+mn-ea"/>
                          <a:cs typeface="+mn-cs"/>
                        </a:rPr>
                        <a:t>建议</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2400" b="0" kern="1200" dirty="0">
                          <a:solidFill>
                            <a:schemeClr val="dk1"/>
                          </a:solidFill>
                          <a:latin typeface="+mn-lt"/>
                          <a:ea typeface="+mn-ea"/>
                          <a:cs typeface="+mn-cs"/>
                        </a:rPr>
                        <a:t>描述</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784534">
                <a:tc>
                  <a:txBody>
                    <a:bodyPr/>
                    <a:lstStyle/>
                    <a:p>
                      <a:pPr marL="0" algn="ctr" defTabSz="914400" rtl="0" eaLnBrk="1" latinLnBrk="0" hangingPunct="1"/>
                      <a:r>
                        <a:rPr lang="en-US" altLang="zh-CN" sz="2400" b="0" kern="1200" dirty="0">
                          <a:solidFill>
                            <a:schemeClr val="dk1"/>
                          </a:solidFill>
                          <a:latin typeface="+mn-lt"/>
                          <a:ea typeface="+mn-ea"/>
                          <a:cs typeface="+mn-cs"/>
                        </a:rPr>
                        <a:t>Training</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2400" b="0" kern="1200" dirty="0">
                          <a:solidFill>
                            <a:schemeClr val="dk1"/>
                          </a:solidFill>
                          <a:latin typeface="+mn-lt"/>
                          <a:ea typeface="+mn-ea"/>
                          <a:cs typeface="+mn-cs"/>
                        </a:rPr>
                        <a:t>对机器学习模型进行训练比应用机器学习模型推理更加困难（因为训练中要将全部激活函数值存储以进行误差后向传播，训练过程所需存储远比推理高，如谷歌公司从模型推理的</a:t>
                      </a:r>
                      <a:r>
                        <a:rPr lang="en-US" altLang="zh-CN" sz="2400" b="0" kern="1200" dirty="0">
                          <a:solidFill>
                            <a:schemeClr val="dk1"/>
                          </a:solidFill>
                          <a:latin typeface="+mn-lt"/>
                          <a:ea typeface="+mn-ea"/>
                          <a:cs typeface="+mn-cs"/>
                        </a:rPr>
                        <a:t>TPU V1</a:t>
                      </a:r>
                      <a:r>
                        <a:rPr lang="zh-CN" altLang="en-US" sz="2400" b="0" kern="1200" dirty="0">
                          <a:solidFill>
                            <a:schemeClr val="dk1"/>
                          </a:solidFill>
                          <a:latin typeface="+mn-lt"/>
                          <a:ea typeface="+mn-ea"/>
                          <a:cs typeface="+mn-cs"/>
                        </a:rPr>
                        <a:t>到模型训练</a:t>
                      </a:r>
                      <a:r>
                        <a:rPr lang="en-US" altLang="zh-CN" sz="2400" b="0" kern="1200" dirty="0">
                          <a:solidFill>
                            <a:schemeClr val="dk1"/>
                          </a:solidFill>
                          <a:latin typeface="+mn-lt"/>
                          <a:ea typeface="+mn-ea"/>
                          <a:cs typeface="+mn-cs"/>
                        </a:rPr>
                        <a:t>TPU V2</a:t>
                      </a:r>
                      <a:r>
                        <a:rPr lang="zh-CN" altLang="en-US" sz="2400" b="0" kern="1200" dirty="0">
                          <a:solidFill>
                            <a:schemeClr val="dk1"/>
                          </a:solidFill>
                          <a:latin typeface="+mn-lt"/>
                          <a:ea typeface="+mn-ea"/>
                          <a:cs typeface="+mn-cs"/>
                        </a:rPr>
                        <a:t>）。</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99698">
                <a:tc>
                  <a:txBody>
                    <a:bodyPr/>
                    <a:lstStyle/>
                    <a:p>
                      <a:pPr marL="0" algn="ctr" defTabSz="914400" rtl="0" eaLnBrk="1" latinLnBrk="0" hangingPunct="1"/>
                      <a:r>
                        <a:rPr lang="zh-CN" altLang="en-US" sz="2400" b="0" kern="1200" dirty="0">
                          <a:solidFill>
                            <a:schemeClr val="dk1"/>
                          </a:solidFill>
                          <a:latin typeface="+mn-lt"/>
                          <a:ea typeface="+mn-ea"/>
                          <a:cs typeface="+mn-cs"/>
                        </a:rPr>
                        <a:t>  </a:t>
                      </a:r>
                      <a:r>
                        <a:rPr lang="en-US" altLang="zh-CN" sz="2400" b="0" kern="1200" dirty="0">
                          <a:solidFill>
                            <a:schemeClr val="dk1"/>
                          </a:solidFill>
                          <a:latin typeface="+mn-lt"/>
                          <a:ea typeface="+mn-ea"/>
                          <a:cs typeface="+mn-cs"/>
                        </a:rPr>
                        <a:t>batch size</a:t>
                      </a:r>
                      <a:endParaRPr lang="en-US" altLang="zh-CN"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2400" b="0" kern="1200" dirty="0">
                          <a:solidFill>
                            <a:schemeClr val="dk1"/>
                          </a:solidFill>
                          <a:latin typeface="+mn-lt"/>
                          <a:ea typeface="+mn-ea"/>
                          <a:cs typeface="+mn-cs"/>
                        </a:rPr>
                        <a:t>数据并行是提高深度学习效率的主要方法。数据批次规模越大、并行度越高。</a:t>
                      </a:r>
                      <a:endParaRPr lang="en-US" altLang="zh-CN"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88516">
                <a:tc>
                  <a:txBody>
                    <a:bodyPr/>
                    <a:lstStyle/>
                    <a:p>
                      <a:pPr marL="0" algn="ctr" defTabSz="914400" rtl="0" eaLnBrk="1" latinLnBrk="0" hangingPunct="1"/>
                      <a:r>
                        <a:rPr lang="en-US" altLang="zh-CN" sz="2400" b="0" kern="1200" dirty="0">
                          <a:solidFill>
                            <a:schemeClr val="dk1"/>
                          </a:solidFill>
                          <a:latin typeface="+mn-lt"/>
                          <a:ea typeface="+mn-ea"/>
                          <a:cs typeface="+mn-cs"/>
                        </a:rPr>
                        <a:t>Sparsity and Embeddings</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2400" b="0" kern="1200" dirty="0">
                          <a:solidFill>
                            <a:schemeClr val="dk1"/>
                          </a:solidFill>
                          <a:latin typeface="+mn-lt"/>
                          <a:ea typeface="+mn-ea"/>
                          <a:cs typeface="+mn-cs"/>
                        </a:rPr>
                        <a:t>保留大模型、但是分而治之、按需激活</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7"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427348" y="835256"/>
            <a:ext cx="4358333" cy="2721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7166344" y="3723016"/>
            <a:ext cx="4880343" cy="2031325"/>
          </a:xfrm>
          <a:prstGeom prst="rect">
            <a:avLst/>
          </a:prstGeom>
        </p:spPr>
        <p:txBody>
          <a:bodyPr wrap="square">
            <a:spAutoFit/>
          </a:bodyPr>
          <a:lstStyle/>
          <a:p>
            <a:pPr marL="285750" indent="-285750">
              <a:buFont typeface="Wingdings" panose="05000000000000000000" pitchFamily="2" charset="2"/>
              <a:buChar char="l"/>
            </a:pPr>
            <a:r>
              <a:rPr lang="zh-CN" altLang="en-US" dirty="0"/>
              <a:t>自然语言中需要超大规模数据和计算能力</a:t>
            </a:r>
            <a:r>
              <a:rPr lang="en-US" altLang="zh-CN" dirty="0"/>
              <a:t>(</a:t>
            </a:r>
            <a:r>
              <a:rPr lang="zh-CN" altLang="en-US" dirty="0"/>
              <a:t>如</a:t>
            </a:r>
            <a:r>
              <a:rPr lang="en-US" altLang="zh-CN" dirty="0"/>
              <a:t>BERT</a:t>
            </a:r>
            <a:r>
              <a:rPr lang="zh-CN" altLang="en-US" dirty="0"/>
              <a:t>等模型），目前只有</a:t>
            </a:r>
            <a:r>
              <a:rPr lang="en-US" altLang="zh-CN" dirty="0"/>
              <a:t>TPU</a:t>
            </a:r>
            <a:r>
              <a:rPr lang="zh-CN" altLang="en-US" dirty="0"/>
              <a:t>能跑得起来。</a:t>
            </a:r>
            <a:endParaRPr lang="en-US" altLang="zh-CN" dirty="0"/>
          </a:p>
          <a:p>
            <a:pPr marL="285750" indent="-285750">
              <a:buFont typeface="Wingdings" panose="05000000000000000000" pitchFamily="2" charset="2"/>
              <a:buChar char="l"/>
            </a:pPr>
            <a:r>
              <a:rPr lang="zh-CN" altLang="en-US" dirty="0"/>
              <a:t>并行</a:t>
            </a:r>
            <a:r>
              <a:rPr lang="en-US" altLang="zh-CN" dirty="0"/>
              <a:t>GPU </a:t>
            </a:r>
            <a:r>
              <a:rPr lang="zh-CN" altLang="en-US" dirty="0"/>
              <a:t>因为其通讯的延迟，性能上远不如</a:t>
            </a:r>
            <a:r>
              <a:rPr lang="en-US" altLang="zh-CN" dirty="0"/>
              <a:t>TPU</a:t>
            </a:r>
            <a:r>
              <a:rPr lang="zh-CN" altLang="en-US" dirty="0"/>
              <a:t>。</a:t>
            </a:r>
            <a:endParaRPr lang="en-US" altLang="zh-CN" dirty="0"/>
          </a:p>
          <a:p>
            <a:pPr marL="285750" indent="-285750">
              <a:buFont typeface="Wingdings" panose="05000000000000000000" pitchFamily="2" charset="2"/>
              <a:buChar char="l"/>
            </a:pPr>
            <a:r>
              <a:rPr lang="zh-CN" altLang="en-US" dirty="0"/>
              <a:t>谷歌是个软件公司，硬件开发周期按理说非常漫长，其在短短几年时间就能研发出性能</a:t>
            </a:r>
            <a:r>
              <a:rPr lang="en-US" altLang="zh-CN" dirty="0"/>
              <a:t>10</a:t>
            </a:r>
            <a:r>
              <a:rPr lang="zh-CN" altLang="en-US" dirty="0"/>
              <a:t>倍优于</a:t>
            </a:r>
            <a:r>
              <a:rPr lang="en-US" altLang="zh-CN" dirty="0"/>
              <a:t>GPU</a:t>
            </a:r>
            <a:r>
              <a:rPr lang="zh-CN" altLang="en-US" dirty="0"/>
              <a:t>的硬件，值得思考。</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计算的诞生：从手工计算到自动计算</a:t>
            </a:r>
            <a:endParaRPr lang="zh-CN" altLang="en-US" dirty="0"/>
          </a:p>
        </p:txBody>
      </p:sp>
      <p:pic>
        <p:nvPicPr>
          <p:cNvPr id="4"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290077" y="803162"/>
            <a:ext cx="3814585" cy="3875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descr="http://s15.sinaimg.cn/mw690/001mG5X6gy6IOR4khiK4e&amp;6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945" y="803162"/>
            <a:ext cx="5558077" cy="3875076"/>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8"/>
          <p:cNvSpPr/>
          <p:nvPr/>
        </p:nvSpPr>
        <p:spPr bwMode="auto">
          <a:xfrm>
            <a:off x="2583402" y="4731240"/>
            <a:ext cx="1535299" cy="41902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zh-CN" altLang="en-US" sz="24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结绳计数</a:t>
            </a:r>
            <a:endParaRPr lang="en-US" altLang="zh-CN" sz="24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7" name="矩形 6"/>
          <p:cNvSpPr/>
          <p:nvPr/>
        </p:nvSpPr>
        <p:spPr>
          <a:xfrm>
            <a:off x="497173" y="5310431"/>
            <a:ext cx="5024062" cy="1200329"/>
          </a:xfrm>
          <a:prstGeom prst="rect">
            <a:avLst/>
          </a:prstGeom>
        </p:spPr>
        <p:txBody>
          <a:bodyPr wrap="square">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上古结绳而治，后世圣人易之以书契，百官以治，万民以察。</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周易</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系辞</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圆角矩形 13"/>
          <p:cNvSpPr/>
          <p:nvPr/>
        </p:nvSpPr>
        <p:spPr bwMode="auto">
          <a:xfrm>
            <a:off x="5325945" y="4731241"/>
            <a:ext cx="5558078" cy="41902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lvl="0" algn="ctr">
              <a:defRPr/>
            </a:pPr>
            <a:r>
              <a:rPr lang="en-US" altLang="zh-CN" sz="24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sz="24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清明上河图</a:t>
            </a:r>
            <a:r>
              <a:rPr lang="en-US" altLang="zh-CN" sz="24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sz="240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中赵太丞家药铺中的算盘</a:t>
            </a:r>
            <a:endParaRPr lang="en-US" altLang="zh-CN" sz="2400" dirty="0">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计算机体系架构赋能（深度）机器学习的六点建议</a:t>
            </a:r>
            <a:endParaRPr lang="zh-CN" altLang="en-US" dirty="0"/>
          </a:p>
        </p:txBody>
      </p:sp>
      <p:sp>
        <p:nvSpPr>
          <p:cNvPr id="4" name="矩形 3"/>
          <p:cNvSpPr/>
          <p:nvPr/>
        </p:nvSpPr>
        <p:spPr>
          <a:xfrm>
            <a:off x="2120834" y="5884576"/>
            <a:ext cx="8163497" cy="584775"/>
          </a:xfrm>
          <a:prstGeom prst="rect">
            <a:avLst/>
          </a:prstGeom>
        </p:spPr>
        <p:txBody>
          <a:bodyPr wrap="square">
            <a:spAutoFit/>
          </a:bodyPr>
          <a:lstStyle/>
          <a:p>
            <a:pPr algn="ctr"/>
            <a:r>
              <a:rPr lang="en-US" altLang="zh-CN" sz="1600" dirty="0"/>
              <a:t>Jeff Dean, David Patterson, Cliff Young, A New Golden Age in Computer Architecture: Empowering the Machine-Learning Revolution, </a:t>
            </a:r>
            <a:r>
              <a:rPr lang="en-US" altLang="zh-CN" sz="1600" i="1" dirty="0"/>
              <a:t>IEEE Micro</a:t>
            </a:r>
            <a:r>
              <a:rPr lang="en-US" altLang="zh-CN" sz="1600" dirty="0"/>
              <a:t>, 2018</a:t>
            </a:r>
            <a:endParaRPr lang="zh-CN" altLang="en-US" sz="1600" dirty="0"/>
          </a:p>
        </p:txBody>
      </p:sp>
      <p:pic>
        <p:nvPicPr>
          <p:cNvPr id="5"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070651" y="2953064"/>
            <a:ext cx="4664463" cy="293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descr="C:\Users\lenovo\AppData\Local\Microsoft\Windows Live Mail\WLMDSS.tmp\WLM6140.tmp\图2.1.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651" y="808074"/>
            <a:ext cx="3987209" cy="2037480"/>
          </a:xfrm>
          <a:prstGeom prst="rect">
            <a:avLst/>
          </a:prstGeom>
          <a:noFill/>
          <a:ln>
            <a:noFill/>
          </a:ln>
        </p:spPr>
      </p:pic>
      <p:graphicFrame>
        <p:nvGraphicFramePr>
          <p:cNvPr id="7" name="表格 6"/>
          <p:cNvGraphicFramePr>
            <a:graphicFrameLocks noGrp="1"/>
          </p:cNvGraphicFramePr>
          <p:nvPr/>
        </p:nvGraphicFramePr>
        <p:xfrm>
          <a:off x="456886" y="1359090"/>
          <a:ext cx="6399758" cy="4139820"/>
        </p:xfrm>
        <a:graphic>
          <a:graphicData uri="http://schemas.openxmlformats.org/drawingml/2006/table">
            <a:tbl>
              <a:tblPr firstRow="1" bandRow="1">
                <a:tableStyleId>{5C22544A-7EE6-4342-B048-85BDC9FD1C3A}</a:tableStyleId>
              </a:tblPr>
              <a:tblGrid>
                <a:gridCol w="1713437"/>
                <a:gridCol w="4686321"/>
              </a:tblGrid>
              <a:tr h="453705">
                <a:tc>
                  <a:txBody>
                    <a:bodyPr/>
                    <a:lstStyle/>
                    <a:p>
                      <a:pPr marL="0" algn="ctr" defTabSz="914400" rtl="0" eaLnBrk="1" latinLnBrk="0" hangingPunct="1"/>
                      <a:r>
                        <a:rPr lang="zh-CN" altLang="en-US" sz="2400" b="0" kern="1200" dirty="0">
                          <a:solidFill>
                            <a:schemeClr val="dk1"/>
                          </a:solidFill>
                          <a:latin typeface="+mn-lt"/>
                          <a:ea typeface="+mn-ea"/>
                          <a:cs typeface="+mn-cs"/>
                        </a:rPr>
                        <a:t>建议</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2400" b="0" kern="1200" dirty="0">
                          <a:solidFill>
                            <a:schemeClr val="dk1"/>
                          </a:solidFill>
                          <a:latin typeface="+mn-lt"/>
                          <a:ea typeface="+mn-ea"/>
                          <a:cs typeface="+mn-cs"/>
                        </a:rPr>
                        <a:t>描述</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0685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0" i="0" kern="1200" dirty="0">
                          <a:solidFill>
                            <a:schemeClr val="dk1"/>
                          </a:solidFill>
                          <a:effectLst/>
                          <a:latin typeface="+mn-lt"/>
                          <a:ea typeface="+mn-ea"/>
                          <a:cs typeface="+mn-cs"/>
                        </a:rPr>
                        <a:t>Quantization and Distillation</a:t>
                      </a:r>
                      <a:endParaRPr lang="en-US" altLang="zh-CN" sz="24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2400" b="0" kern="1200" dirty="0">
                          <a:solidFill>
                            <a:schemeClr val="dk1"/>
                          </a:solidFill>
                          <a:latin typeface="+mn-lt"/>
                          <a:ea typeface="+mn-ea"/>
                          <a:cs typeface="+mn-cs"/>
                        </a:rPr>
                        <a:t>保留小模型、但是一定程度损害模型精度</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30518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0" i="0" kern="1200" dirty="0">
                          <a:solidFill>
                            <a:schemeClr val="dk1"/>
                          </a:solidFill>
                          <a:effectLst/>
                          <a:latin typeface="+mn-lt"/>
                          <a:ea typeface="+mn-ea"/>
                          <a:cs typeface="+mn-cs"/>
                        </a:rPr>
                        <a:t>Networks with Soft Memory</a:t>
                      </a:r>
                      <a:endParaRPr lang="en-US" altLang="zh-CN" sz="24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2400" b="0" kern="1200" dirty="0">
                          <a:solidFill>
                            <a:schemeClr val="dk1"/>
                          </a:solidFill>
                          <a:latin typeface="+mn-lt"/>
                          <a:ea typeface="+mn-ea"/>
                          <a:cs typeface="+mn-cs"/>
                        </a:rPr>
                        <a:t>如基于外在记忆体的神经图灵机</a:t>
                      </a:r>
                      <a:r>
                        <a:rPr lang="en-US" altLang="zh-CN" sz="2400" b="0" kern="1200" dirty="0">
                          <a:solidFill>
                            <a:schemeClr val="dk1"/>
                          </a:solidFill>
                          <a:latin typeface="+mn-lt"/>
                          <a:ea typeface="+mn-ea"/>
                          <a:cs typeface="+mn-cs"/>
                        </a:rPr>
                        <a:t>(neural Turing machine,</a:t>
                      </a:r>
                      <a:r>
                        <a:rPr lang="en-US" altLang="zh-CN" sz="2400" b="0" kern="1200" baseline="0" dirty="0">
                          <a:solidFill>
                            <a:schemeClr val="dk1"/>
                          </a:solidFill>
                          <a:latin typeface="+mn-lt"/>
                          <a:ea typeface="+mn-ea"/>
                          <a:cs typeface="+mn-cs"/>
                        </a:rPr>
                        <a:t> deep reasoning</a:t>
                      </a:r>
                      <a:r>
                        <a:rPr lang="en-US" altLang="zh-CN" sz="2400" b="0" kern="1200" dirty="0">
                          <a:solidFill>
                            <a:schemeClr val="dk1"/>
                          </a:solidFill>
                          <a:latin typeface="+mn-lt"/>
                          <a:ea typeface="+mn-ea"/>
                          <a:cs typeface="+mn-cs"/>
                        </a:rPr>
                        <a:t>)</a:t>
                      </a:r>
                      <a:r>
                        <a:rPr lang="zh-CN" altLang="en-US" sz="2400" b="0" kern="1200" dirty="0">
                          <a:solidFill>
                            <a:schemeClr val="dk1"/>
                          </a:solidFill>
                          <a:latin typeface="+mn-lt"/>
                          <a:ea typeface="+mn-ea"/>
                          <a:cs typeface="+mn-cs"/>
                        </a:rPr>
                        <a:t>或注意力机制 </a:t>
                      </a:r>
                      <a:r>
                        <a:rPr lang="en-US" altLang="zh-CN" sz="2400" b="0" kern="1200" dirty="0">
                          <a:solidFill>
                            <a:schemeClr val="dk1"/>
                          </a:solidFill>
                          <a:latin typeface="+mn-lt"/>
                          <a:ea typeface="+mn-ea"/>
                          <a:cs typeface="+mn-cs"/>
                        </a:rPr>
                        <a:t>(attention)</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0685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0" i="0" kern="1200" dirty="0">
                          <a:solidFill>
                            <a:schemeClr val="dk1"/>
                          </a:solidFill>
                          <a:effectLst/>
                          <a:latin typeface="+mn-lt"/>
                          <a:ea typeface="+mn-ea"/>
                          <a:cs typeface="+mn-cs"/>
                        </a:rPr>
                        <a:t>Learning to Learn (L2L)</a:t>
                      </a:r>
                      <a:endParaRPr lang="en-US" altLang="zh-CN" sz="2400" b="0" i="0" kern="1200" dirty="0">
                        <a:solidFill>
                          <a:schemeClr val="dk1"/>
                        </a:solidFill>
                        <a:effectLst/>
                        <a:latin typeface="+mn-lt"/>
                        <a:ea typeface="+mn-ea"/>
                        <a:cs typeface="+mn-cs"/>
                      </a:endParaRPr>
                    </a:p>
                    <a:p>
                      <a:pPr marL="0" algn="ctr" defTabSz="914400" rtl="0" eaLnBrk="1" latinLnBrk="0" hangingPunct="1"/>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zh-CN" sz="2400" b="0" kern="1200" dirty="0">
                          <a:solidFill>
                            <a:schemeClr val="dk1"/>
                          </a:solidFill>
                          <a:latin typeface="+mn-lt"/>
                          <a:ea typeface="+mn-ea"/>
                          <a:cs typeface="+mn-cs"/>
                        </a:rPr>
                        <a:t>充分协调数据驱动下归纳、知识指导中演绎以及行为探索内顿悟等不同学习手段和方法</a:t>
                      </a:r>
                      <a:endParaRPr lang="zh-CN" altLang="en-US" sz="24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从关联到推理：因果推理</a:t>
            </a:r>
            <a:endParaRPr lang="zh-CN" altLang="en-US" dirty="0"/>
          </a:p>
        </p:txBody>
      </p:sp>
      <p:sp>
        <p:nvSpPr>
          <p:cNvPr id="3" name="内容占位符 2"/>
          <p:cNvSpPr>
            <a:spLocks noGrp="1"/>
          </p:cNvSpPr>
          <p:nvPr>
            <p:ph idx="1"/>
          </p:nvPr>
        </p:nvSpPr>
        <p:spPr/>
        <p:txBody>
          <a:bodyPr/>
          <a:lstStyle/>
          <a:p>
            <a:r>
              <a:rPr lang="zh-CN" altLang="en-US" dirty="0"/>
              <a:t>推理由易到难的三个层次</a:t>
            </a:r>
            <a:endParaRPr lang="en-US" altLang="zh-CN" dirty="0"/>
          </a:p>
          <a:p>
            <a:endParaRPr lang="zh-CN" altLang="en-US" dirty="0"/>
          </a:p>
        </p:txBody>
      </p:sp>
      <p:sp>
        <p:nvSpPr>
          <p:cNvPr id="4" name="圆角矩形 10"/>
          <p:cNvSpPr/>
          <p:nvPr/>
        </p:nvSpPr>
        <p:spPr>
          <a:xfrm>
            <a:off x="6459608" y="1225357"/>
            <a:ext cx="5290133" cy="4842933"/>
          </a:xfrm>
          <a:prstGeom prst="roundRect">
            <a:avLst>
              <a:gd name="adj" fmla="val 10838"/>
            </a:avLst>
          </a:prstGeom>
          <a:solidFill>
            <a:srgbClr val="F79646">
              <a:lumMod val="40000"/>
              <a:lumOff val="60000"/>
            </a:srgbClr>
          </a:solidFill>
          <a:ln w="25400" cap="flat" cmpd="sng" algn="ctr">
            <a:solidFill>
              <a:srgbClr val="4F81BD">
                <a:shade val="50000"/>
              </a:srgbClr>
            </a:solidFill>
            <a:prstDash val="solid"/>
          </a:ln>
          <a:effectLst/>
        </p:spPr>
        <p:txBody>
          <a:bodyPr anchor="ctr"/>
          <a:lstStyle/>
          <a:p>
            <a:pPr algn="ctr" eaLnBrk="0" hangingPunct="0">
              <a:defRPr/>
            </a:pPr>
            <a:endParaRPr lang="zh-CN" altLang="en-US" sz="2800" kern="0">
              <a:solidFill>
                <a:srgbClr val="FFFFFF"/>
              </a:solidFill>
              <a:latin typeface="Times New Roman" panose="02020603050405020304"/>
              <a:ea typeface="黑体" panose="02010609060101010101" pitchFamily="49" charset="-122"/>
            </a:endParaRPr>
          </a:p>
        </p:txBody>
      </p:sp>
      <p:sp>
        <p:nvSpPr>
          <p:cNvPr id="5" name="圆角矩形 11"/>
          <p:cNvSpPr/>
          <p:nvPr/>
        </p:nvSpPr>
        <p:spPr bwMode="auto">
          <a:xfrm>
            <a:off x="6788853" y="1408429"/>
            <a:ext cx="4680771" cy="1024665"/>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lvl="0" algn="ctr" eaLnBrk="0" hangingPunct="0">
              <a:defRPr/>
            </a:pP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关联</a:t>
            </a:r>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(association)</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 </a:t>
            </a:r>
            <a:endPar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pPr lvl="0" eaLnBrk="0" hangingPunct="0">
              <a:defRPr/>
            </a:pPr>
            <a:r>
              <a:rPr lang="en-US"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    </a:t>
            </a:r>
            <a:r>
              <a:rPr lang="zh-CN"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直接可从数据中计算得到的统计相关</a:t>
            </a:r>
            <a:endParaRPr lang="en-US"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p:txBody>
      </p:sp>
      <p:sp>
        <p:nvSpPr>
          <p:cNvPr id="6" name="圆角矩形 12"/>
          <p:cNvSpPr/>
          <p:nvPr/>
        </p:nvSpPr>
        <p:spPr bwMode="auto">
          <a:xfrm>
            <a:off x="6803843" y="4282778"/>
            <a:ext cx="4761372" cy="1452313"/>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lvl="0" algn="ctr" eaLnBrk="0" hangingPunct="0">
              <a:defRPr/>
            </a:pPr>
            <a:r>
              <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      </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反事实</a:t>
            </a:r>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(counterfactual)</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a:t>
            </a:r>
            <a:endPar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pPr lvl="0" algn="ctr" eaLnBrk="0" hangingPunct="0">
              <a:defRPr/>
            </a:pPr>
            <a:r>
              <a:rPr lang="zh-CN"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某个事情已经发生了</a:t>
            </a:r>
            <a:r>
              <a:rPr lang="zh-CN" altLang="en-US" sz="20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a:t>
            </a:r>
            <a:r>
              <a:rPr lang="zh-CN"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则在相同环境中，</a:t>
            </a:r>
            <a:endParaRPr lang="en-US"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a:p>
            <a:pPr lvl="0" algn="ctr" eaLnBrk="0" hangingPunct="0">
              <a:defRPr/>
            </a:pPr>
            <a:r>
              <a:rPr lang="zh-CN"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这个事情不发生会带来怎样的新结果</a:t>
            </a:r>
            <a:endParaRPr lang="en-US"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p:txBody>
      </p:sp>
      <p:sp>
        <p:nvSpPr>
          <p:cNvPr id="7" name="圆角矩形 15"/>
          <p:cNvSpPr/>
          <p:nvPr/>
        </p:nvSpPr>
        <p:spPr bwMode="auto">
          <a:xfrm>
            <a:off x="6788853" y="2609930"/>
            <a:ext cx="4680771" cy="1496011"/>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lvl="0" algn="ctr" eaLnBrk="0" hangingPunct="0">
              <a:defRPr/>
            </a:pPr>
            <a:r>
              <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   </a:t>
            </a:r>
            <a:r>
              <a:rPr lang="zh-CN" altLang="en-US"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 </a:t>
            </a:r>
            <a:r>
              <a:rPr lang="zh-CN"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介入</a:t>
            </a:r>
            <a:r>
              <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(intervention): </a:t>
            </a:r>
            <a:endParaRPr lang="en-US" altLang="zh-CN" sz="28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pPr lvl="0" algn="ctr" eaLnBrk="0" hangingPunct="0">
              <a:defRPr/>
            </a:pPr>
            <a:r>
              <a:rPr lang="zh-CN"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无法直接从观测数据就能得到关系，</a:t>
            </a:r>
            <a:endParaRPr lang="en-US"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a:p>
            <a:pPr lvl="0" algn="ctr" eaLnBrk="0" hangingPunct="0">
              <a:defRPr/>
            </a:pPr>
            <a:r>
              <a:rPr lang="zh-CN"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如“某个商品涨价会产生什么结果”</a:t>
            </a:r>
            <a:endParaRPr lang="en-US" altLang="zh-CN" sz="20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240333" y="1681816"/>
              <a:ext cx="5731325" cy="4053275"/>
            </p:xfrm>
            <a:graphic>
              <a:graphicData uri="http://schemas.openxmlformats.org/drawingml/2006/table">
                <a:tbl>
                  <a:tblPr firstRow="1" bandRow="1">
                    <a:tableStyleId>{5C22544A-7EE6-4342-B048-85BDC9FD1C3A}</a:tableStyleId>
                  </a:tblPr>
                  <a:tblGrid>
                    <a:gridCol w="1763035"/>
                    <a:gridCol w="1689312"/>
                    <a:gridCol w="2278978"/>
                  </a:tblGrid>
                  <a:tr h="1066800">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可观测性问题</a:t>
                          </a:r>
                          <a:endPar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 if we see A </a:t>
                          </a:r>
                          <a:endParaRPr lang="en-US" altLang="zh-CN" sz="2400" b="0" dirty="0">
                            <a:solidFill>
                              <a:schemeClr val="tx1"/>
                            </a:solidFill>
                            <a:latin typeface="Times New Roman" panose="02020603050405020304" pitchFamily="16" charset="0"/>
                            <a:cs typeface="Times New Roman" panose="02020603050405020304" pitchFamily="16" charset="0"/>
                          </a:endParaRPr>
                        </a:p>
                        <a:p>
                          <a:pPr algn="ctr"/>
                          <a:r>
                            <a:rPr lang="en-US" altLang="zh-CN" sz="2400" b="0" dirty="0">
                              <a:solidFill>
                                <a:schemeClr val="tx1"/>
                              </a:solidFill>
                              <a:latin typeface="Times New Roman" panose="02020603050405020304" pitchFamily="16" charset="0"/>
                              <a:cs typeface="Times New Roman" panose="02020603050405020304" pitchFamily="16" charset="0"/>
                            </a:rPr>
                            <a:t>(what is?)</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a:rPr>
                                  <m:t>𝑃</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𝑦</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𝐴</m:t>
                                </m:r>
                                <m:r>
                                  <a:rPr lang="en-US" altLang="zh-CN" sz="2400" b="0" i="1" smtClean="0">
                                    <a:solidFill>
                                      <a:schemeClr val="tx1"/>
                                    </a:solidFill>
                                    <a:latin typeface="Cambria Math" panose="02040503050406030204"/>
                                  </a:rPr>
                                  <m:t>)</m:t>
                                </m:r>
                              </m:oMath>
                            </m:oMathPara>
                          </a14:m>
                          <a:endParaRPr lang="zh-CN" altLang="en-US" sz="2400" b="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956005">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决策行动问题</a:t>
                          </a:r>
                          <a:endPar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a:t>
                          </a:r>
                          <a:r>
                            <a:rPr lang="en-US" altLang="zh-CN" sz="2400" b="0" baseline="0" dirty="0">
                              <a:solidFill>
                                <a:schemeClr val="tx1"/>
                              </a:solidFill>
                              <a:latin typeface="Times New Roman" panose="02020603050405020304" pitchFamily="16" charset="0"/>
                              <a:cs typeface="Times New Roman" panose="02020603050405020304" pitchFamily="16" charset="0"/>
                            </a:rPr>
                            <a:t> if we do A (what if?)</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a:rPr>
                                  <m:t>𝑃</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𝑦</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𝑑𝑜</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𝐴</m:t>
                                </m:r>
                                <m:r>
                                  <a:rPr lang="en-US" altLang="zh-CN" sz="2400" b="0" i="1" smtClean="0">
                                    <a:solidFill>
                                      <a:schemeClr val="tx1"/>
                                    </a:solidFill>
                                    <a:latin typeface="Cambria Math" panose="02040503050406030204"/>
                                  </a:rPr>
                                  <m:t>))</m:t>
                                </m:r>
                              </m:oMath>
                            </m:oMathPara>
                          </a14:m>
                          <a:endParaRPr lang="en-US" altLang="zh-CN" sz="2400" b="0" dirty="0">
                            <a:solidFill>
                              <a:schemeClr val="tx1"/>
                            </a:solidFill>
                            <a:latin typeface="Times New Roman" panose="02020603050405020304" pitchFamily="16" charset="0"/>
                            <a:cs typeface="Times New Roman" panose="02020603050405020304" pitchFamily="16"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（如果采取</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行为，则</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B</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真）</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218635">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反事实问题</a:t>
                          </a:r>
                          <a:r>
                            <a:rPr lang="en-US" altLang="zh-CN"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(Counterfactual)</a:t>
                          </a:r>
                          <a:endParaRPr lang="en-US" altLang="zh-CN"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a:t>
                          </a:r>
                          <a:r>
                            <a:rPr lang="en-US" altLang="zh-CN" sz="2400" b="0" baseline="0" dirty="0">
                              <a:solidFill>
                                <a:schemeClr val="tx1"/>
                              </a:solidFill>
                              <a:latin typeface="Times New Roman" panose="02020603050405020304" pitchFamily="16" charset="0"/>
                              <a:cs typeface="Times New Roman" panose="02020603050405020304" pitchFamily="16" charset="0"/>
                            </a:rPr>
                            <a:t> if we did things differently</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0" dirty="0">
                              <a:solidFill>
                                <a:schemeClr val="tx1"/>
                              </a:solidFill>
                              <a:latin typeface="Times New Roman" panose="02020603050405020304" pitchFamily="16" charset="0"/>
                              <a:cs typeface="Times New Roman" panose="02020603050405020304" pitchFamily="16" charset="0"/>
                            </a:rPr>
                            <a:t>(why?) </a:t>
                          </a:r>
                          <a14:m>
                            <m:oMath xmlns:m="http://schemas.openxmlformats.org/officeDocument/2006/math">
                              <m:r>
                                <a:rPr lang="en-US" altLang="zh-CN" sz="2400" b="0" i="1" smtClean="0">
                                  <a:solidFill>
                                    <a:schemeClr val="tx1"/>
                                  </a:solidFill>
                                  <a:latin typeface="Cambria Math" panose="02040503050406030204"/>
                                </a:rPr>
                                <m:t>𝑃</m:t>
                              </m:r>
                              <m:r>
                                <a:rPr lang="en-US" altLang="zh-CN" sz="2400" b="0" i="1" smtClean="0">
                                  <a:solidFill>
                                    <a:schemeClr val="tx1"/>
                                  </a:solidFill>
                                  <a:latin typeface="Cambria Math" panose="02040503050406030204"/>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a:rPr>
                                    <m:t>𝑦</m:t>
                                  </m:r>
                                </m:e>
                                <m:sup>
                                  <m:r>
                                    <a:rPr lang="en-US" altLang="zh-CN" sz="2400" b="0" i="1" smtClean="0">
                                      <a:solidFill>
                                        <a:schemeClr val="tx1"/>
                                      </a:solidFill>
                                      <a:latin typeface="Cambria Math" panose="02040503050406030204"/>
                                    </a:rPr>
                                    <m:t>′</m:t>
                                  </m:r>
                                </m:sup>
                              </m:sSup>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𝐴</m:t>
                              </m:r>
                              <m:r>
                                <a:rPr lang="en-US" altLang="zh-CN" sz="2400" b="0" i="1" smtClean="0">
                                  <a:solidFill>
                                    <a:schemeClr val="tx1"/>
                                  </a:solidFill>
                                  <a:latin typeface="Cambria Math" panose="02040503050406030204"/>
                                </a:rPr>
                                <m:t>)</m:t>
                              </m:r>
                            </m:oMath>
                          </a14:m>
                          <a:endParaRPr lang="zh-CN" altLang="en-US" sz="2400" b="0" dirty="0">
                            <a:solidFill>
                              <a:schemeClr val="tx1"/>
                            </a:solidFill>
                            <a:latin typeface="Times New Roman" panose="02020603050405020304" pitchFamily="16" charset="0"/>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（如果</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为真，则</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B</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将不同）</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6560">
                    <a:tc gridSpan="3">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Options: with what probability</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r>
                </a:tbl>
              </a:graphicData>
            </a:graphic>
          </p:graphicFrame>
        </mc:Choice>
        <mc:Fallback xmlns="">
          <p:graphicFrame>
            <p:nvGraphicFramePr>
              <p:cNvPr id="8" name="表格 7"/>
              <p:cNvGraphicFramePr>
                <a:graphicFrameLocks noGrp="1"/>
              </p:cNvGraphicFramePr>
              <p:nvPr/>
            </p:nvGraphicFramePr>
            <p:xfrm>
              <a:off x="240333" y="1681816"/>
              <a:ext cx="5731325" cy="4053275"/>
            </p:xfrm>
            <a:graphic>
              <a:graphicData uri="http://schemas.openxmlformats.org/drawingml/2006/table">
                <a:tbl>
                  <a:tblPr firstRow="1" bandRow="1">
                    <a:tableStyleId>{5C22544A-7EE6-4342-B048-85BDC9FD1C3A}</a:tableStyleId>
                  </a:tblPr>
                  <a:tblGrid>
                    <a:gridCol w="1763035"/>
                    <a:gridCol w="1689312"/>
                    <a:gridCol w="2278978"/>
                  </a:tblGrid>
                  <a:tr h="1188720">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可观测性问题</a:t>
                          </a:r>
                          <a:endPar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 if we see A </a:t>
                          </a:r>
                          <a:endParaRPr lang="en-US" altLang="zh-CN" sz="2400" b="0" dirty="0">
                            <a:solidFill>
                              <a:schemeClr val="tx1"/>
                            </a:solidFill>
                            <a:latin typeface="Times New Roman" panose="02020603050405020304" pitchFamily="16" charset="0"/>
                            <a:cs typeface="Times New Roman" panose="02020603050405020304" pitchFamily="16" charset="0"/>
                          </a:endParaRPr>
                        </a:p>
                        <a:p>
                          <a:pPr algn="ctr"/>
                          <a:r>
                            <a:rPr lang="en-US" altLang="zh-CN" sz="2400" b="0" dirty="0">
                              <a:solidFill>
                                <a:schemeClr val="tx1"/>
                              </a:solidFill>
                              <a:latin typeface="Times New Roman" panose="02020603050405020304" pitchFamily="16" charset="0"/>
                              <a:cs typeface="Times New Roman" panose="02020603050405020304" pitchFamily="16" charset="0"/>
                            </a:rPr>
                            <a:t>(what is?)</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188720">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决策行动问题</a:t>
                          </a:r>
                          <a:endPar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a:t>
                          </a:r>
                          <a:r>
                            <a:rPr lang="en-US" altLang="zh-CN" sz="2400" b="0" baseline="0" dirty="0">
                              <a:solidFill>
                                <a:schemeClr val="tx1"/>
                              </a:solidFill>
                              <a:latin typeface="Times New Roman" panose="02020603050405020304" pitchFamily="16" charset="0"/>
                              <a:cs typeface="Times New Roman" panose="02020603050405020304" pitchFamily="16" charset="0"/>
                            </a:rPr>
                            <a:t> if we do A (what if?)</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218565">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反事实问题</a:t>
                          </a:r>
                          <a:r>
                            <a:rPr lang="en-US" altLang="zh-CN"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(Counterfactual)</a:t>
                          </a:r>
                          <a:endParaRPr lang="en-US" altLang="zh-CN"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a:t>
                          </a:r>
                          <a:r>
                            <a:rPr lang="en-US" altLang="zh-CN" sz="2400" b="0" baseline="0" dirty="0">
                              <a:solidFill>
                                <a:schemeClr val="tx1"/>
                              </a:solidFill>
                              <a:latin typeface="Times New Roman" panose="02020603050405020304" pitchFamily="16" charset="0"/>
                              <a:cs typeface="Times New Roman" panose="02020603050405020304" pitchFamily="16" charset="0"/>
                            </a:rPr>
                            <a:t> if we did things differently</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16560">
                    <a:tc gridSpan="3">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Options: with what probability</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r>
                </a:tbl>
              </a:graphicData>
            </a:graphic>
          </p:graphicFrame>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人机物协同增效</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圆角矩形 12"/>
          <p:cNvSpPr/>
          <p:nvPr/>
        </p:nvSpPr>
        <p:spPr>
          <a:xfrm>
            <a:off x="1155284" y="1137684"/>
            <a:ext cx="4940716" cy="5159860"/>
          </a:xfrm>
          <a:prstGeom prst="roundRect">
            <a:avLst>
              <a:gd name="adj" fmla="val 1083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 typeface="Arial" panose="020B0604020202020204" pitchFamily="34" charset="0"/>
              <a:buNone/>
              <a:defRPr/>
            </a:pPr>
            <a:endParaRPr lang="zh-CN" altLang="en-US" sz="2800">
              <a:solidFill>
                <a:srgbClr val="FFFFFF"/>
              </a:solidFill>
            </a:endParaRPr>
          </a:p>
        </p:txBody>
      </p:sp>
      <p:sp>
        <p:nvSpPr>
          <p:cNvPr id="5" name="圆角矩形 13"/>
          <p:cNvSpPr/>
          <p:nvPr/>
        </p:nvSpPr>
        <p:spPr bwMode="auto">
          <a:xfrm>
            <a:off x="1602026" y="1326597"/>
            <a:ext cx="4117625" cy="1075610"/>
          </a:xfrm>
          <a:prstGeom prst="roundRect">
            <a:avLst/>
          </a:prstGeom>
          <a:gradFill>
            <a:gsLst>
              <a:gs pos="0">
                <a:srgbClr val="FFEFD1"/>
              </a:gs>
              <a:gs pos="64999">
                <a:srgbClr val="F0EBD5"/>
              </a:gs>
              <a:gs pos="100000">
                <a:srgbClr val="D1C39F"/>
              </a:gs>
            </a:gsLst>
            <a:lin ang="5400000" scaled="0"/>
          </a:gra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eaLnBrk="0" hangingPunct="0">
              <a:defRPr/>
            </a:pPr>
            <a:r>
              <a:rPr lang="en-US" altLang="zh-CN" sz="32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自主无人系统具备</a:t>
            </a:r>
            <a:endParaRPr lang="en-US" altLang="zh-CN"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ctr" eaLnBrk="0" hangingPunct="0">
              <a:defRPr/>
            </a:pPr>
            <a:r>
              <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对未知的未知建模能力</a:t>
            </a:r>
            <a:endParaRPr lang="en-US" altLang="zh-CN"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6" name="圆角矩形 16"/>
          <p:cNvSpPr/>
          <p:nvPr/>
        </p:nvSpPr>
        <p:spPr bwMode="auto">
          <a:xfrm>
            <a:off x="1602026" y="2539765"/>
            <a:ext cx="4117625" cy="1075610"/>
          </a:xfrm>
          <a:prstGeom prst="roundRect">
            <a:avLst/>
          </a:prstGeom>
          <a:gradFill>
            <a:gsLst>
              <a:gs pos="0">
                <a:srgbClr val="FFEFD1"/>
              </a:gs>
              <a:gs pos="64999">
                <a:srgbClr val="F0EBD5"/>
              </a:gs>
              <a:gs pos="100000">
                <a:srgbClr val="D1C39F"/>
              </a:gs>
            </a:gsLst>
            <a:lin ang="5400000" scaled="0"/>
          </a:gra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eaLnBrk="0" hangingPunct="0">
              <a:buFont typeface="Arial" panose="020B0604020202020204" pitchFamily="34" charset="0"/>
              <a:buNone/>
              <a:defRPr/>
            </a:pPr>
            <a:r>
              <a:rPr lang="en-US" altLang="zh-CN" sz="32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健壮人工智能呼唤</a:t>
            </a:r>
            <a:endParaRPr lang="en-US" altLang="zh-CN"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ctr" eaLnBrk="0" hangingPunct="0">
              <a:buFont typeface="Arial" panose="020B0604020202020204" pitchFamily="34" charset="0"/>
              <a:buNone/>
              <a:defRPr/>
            </a:pPr>
            <a:r>
              <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可解释性</a:t>
            </a:r>
            <a:endPar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7" name="圆角矩形 17"/>
          <p:cNvSpPr/>
          <p:nvPr/>
        </p:nvSpPr>
        <p:spPr bwMode="auto">
          <a:xfrm>
            <a:off x="1602026" y="3752933"/>
            <a:ext cx="4117625" cy="1075610"/>
          </a:xfrm>
          <a:prstGeom prst="roundRect">
            <a:avLst/>
          </a:prstGeom>
          <a:gradFill>
            <a:gsLst>
              <a:gs pos="0">
                <a:srgbClr val="FFEFD1"/>
              </a:gs>
              <a:gs pos="64999">
                <a:srgbClr val="F0EBD5"/>
              </a:gs>
              <a:gs pos="100000">
                <a:srgbClr val="D1C39F"/>
              </a:gs>
            </a:gsLst>
            <a:lin ang="5400000" scaled="0"/>
          </a:gra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eaLnBrk="0" hangingPunct="0">
              <a:defRPr/>
            </a:pPr>
            <a:r>
              <a:rPr lang="en-US" altLang="zh-CN" sz="32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非完全信息下</a:t>
            </a:r>
            <a:endParaRPr lang="en-US" altLang="zh-CN"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ctr" eaLnBrk="0" hangingPunct="0">
              <a:defRPr/>
            </a:pPr>
            <a:r>
              <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博弈对抗以应对高度综合</a:t>
            </a:r>
            <a:endPar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8" name="圆角矩形 18"/>
          <p:cNvSpPr/>
          <p:nvPr/>
        </p:nvSpPr>
        <p:spPr bwMode="auto">
          <a:xfrm>
            <a:off x="1602026" y="4966101"/>
            <a:ext cx="4117625" cy="1075610"/>
          </a:xfrm>
          <a:prstGeom prst="roundRect">
            <a:avLst/>
          </a:prstGeom>
          <a:gradFill>
            <a:gsLst>
              <a:gs pos="0">
                <a:srgbClr val="FFEFD1"/>
              </a:gs>
              <a:gs pos="64999">
                <a:srgbClr val="F0EBD5"/>
              </a:gs>
              <a:gs pos="100000">
                <a:srgbClr val="D1C39F"/>
              </a:gs>
            </a:gsLst>
            <a:lin ang="5400000" scaled="0"/>
          </a:gra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eaLnBrk="0" hangingPunct="0">
              <a:defRPr/>
            </a:pPr>
            <a:r>
              <a:rPr lang="en-US" altLang="zh-CN" sz="32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人在回路把握智能对抗</a:t>
            </a:r>
            <a:endParaRPr lang="en-US" altLang="zh-CN"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ctr" eaLnBrk="0" hangingPunct="0">
              <a:defRPr/>
            </a:pPr>
            <a:r>
              <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“总开关”</a:t>
            </a:r>
            <a:endParaRPr lang="zh-CN" altLang="en-US" sz="28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右箭头 16"/>
          <p:cNvSpPr>
            <a:spLocks noChangeArrowheads="1"/>
          </p:cNvSpPr>
          <p:nvPr/>
        </p:nvSpPr>
        <p:spPr bwMode="auto">
          <a:xfrm>
            <a:off x="6378912" y="3355532"/>
            <a:ext cx="327659" cy="794802"/>
          </a:xfrm>
          <a:prstGeom prst="rightArrow">
            <a:avLst>
              <a:gd name="adj1" fmla="val 50000"/>
              <a:gd name="adj2" fmla="val 50272"/>
            </a:avLst>
          </a:prstGeom>
        </p:spPr>
        <p:style>
          <a:lnRef idx="1">
            <a:schemeClr val="accent5"/>
          </a:lnRef>
          <a:fillRef idx="3">
            <a:schemeClr val="accent5"/>
          </a:fillRef>
          <a:effectRef idx="2">
            <a:schemeClr val="accent5"/>
          </a:effectRef>
          <a:fontRef idx="minor">
            <a:schemeClr val="lt1"/>
          </a:fontRef>
        </p:style>
        <p:txBody>
          <a:bodyPr wrap="square" anchor="ctr">
            <a:spAutoFit/>
          </a:bodyPr>
          <a:lstStyle>
            <a:lvl1pPr marL="342900" indent="-342900" algn="l" eaLnBrk="0" hangingPunct="0">
              <a:buClr>
                <a:schemeClr val="accent2"/>
              </a:buClr>
              <a:buChar char="o"/>
              <a:defRPr sz="3000">
                <a:solidFill>
                  <a:schemeClr val="tx1"/>
                </a:solidFill>
                <a:latin typeface="Verdana" panose="020B0604030504040204" pitchFamily="34" charset="0"/>
                <a:ea typeface="黑体" panose="02010609060101010101" pitchFamily="49" charset="-122"/>
              </a:defRPr>
            </a:lvl1pPr>
            <a:lvl2pPr marL="742950" indent="-285750" algn="l" eaLnBrk="0" hangingPunct="0">
              <a:buClr>
                <a:schemeClr val="accent2"/>
              </a:buClr>
              <a:buChar char="n"/>
              <a:defRPr sz="2800">
                <a:solidFill>
                  <a:schemeClr val="tx1"/>
                </a:solidFill>
                <a:latin typeface="Verdana" panose="020B0604030504040204" pitchFamily="34" charset="0"/>
                <a:ea typeface="黑体" panose="02010609060101010101" pitchFamily="49" charset="-122"/>
              </a:defRPr>
            </a:lvl2pPr>
            <a:lvl3pPr marL="1143000" indent="-228600" algn="l" eaLnBrk="0" hangingPunct="0">
              <a:buClr>
                <a:schemeClr val="accent2"/>
              </a:buClr>
              <a:buChar char="o"/>
              <a:defRPr sz="2400">
                <a:solidFill>
                  <a:schemeClr val="tx1"/>
                </a:solidFill>
                <a:latin typeface="Verdana" panose="020B0604030504040204" pitchFamily="34" charset="0"/>
                <a:ea typeface="黑体" panose="02010609060101010101" pitchFamily="49" charset="-122"/>
              </a:defRPr>
            </a:lvl3pPr>
            <a:lvl4pPr marL="1600200" indent="-228600" algn="l" eaLnBrk="0" hangingPunct="0">
              <a:buClr>
                <a:schemeClr val="accent2"/>
              </a:buClr>
              <a:buChar char="n"/>
              <a:defRPr sz="2000">
                <a:solidFill>
                  <a:schemeClr val="tx1"/>
                </a:solidFill>
                <a:latin typeface="Verdana" panose="020B0604030504040204" pitchFamily="34" charset="0"/>
                <a:ea typeface="黑体" panose="02010609060101010101" pitchFamily="49" charset="-122"/>
              </a:defRPr>
            </a:lvl4pPr>
            <a:lvl5pPr marL="2057400" indent="-228600" algn="l" eaLnBrk="0" hangingPunct="0">
              <a:spcBef>
                <a:spcPct val="25000"/>
              </a:spcBef>
              <a:buClr>
                <a:schemeClr val="accent2"/>
              </a:buClr>
              <a:buChar char="§"/>
              <a:defRPr sz="2000">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9pPr>
          </a:lstStyle>
          <a:p>
            <a:pPr algn="ctr" eaLnBrk="1" hangingPunct="1">
              <a:buClr>
                <a:srgbClr val="EEECE1"/>
              </a:buClr>
              <a:buFont typeface="Wingdings" panose="05000000000000000000" pitchFamily="2" charset="2"/>
              <a:buNone/>
              <a:defRPr/>
            </a:pPr>
            <a:endParaRPr lang="zh-CN" altLang="en-US" sz="2000">
              <a:solidFill>
                <a:srgbClr val="000000"/>
              </a:solidFill>
              <a:latin typeface="黑体" panose="02010609060101010101" pitchFamily="49" charset="-122"/>
            </a:endParaRPr>
          </a:p>
        </p:txBody>
      </p:sp>
      <p:sp>
        <p:nvSpPr>
          <p:cNvPr id="10" name="圆角矩形 20"/>
          <p:cNvSpPr>
            <a:spLocks noChangeArrowheads="1"/>
          </p:cNvSpPr>
          <p:nvPr/>
        </p:nvSpPr>
        <p:spPr bwMode="auto">
          <a:xfrm>
            <a:off x="6855575" y="2256831"/>
            <a:ext cx="3936471" cy="2709269"/>
          </a:xfrm>
          <a:prstGeom prst="roundRect">
            <a:avLst>
              <a:gd name="adj"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rgbClr val="F69240"/>
            </a:solidFill>
            <a:round/>
          </a:ln>
          <a:effectLst>
            <a:outerShdw blurRad="50800" dist="38100" dir="5400000" algn="t" rotWithShape="0">
              <a:prstClr val="black">
                <a:alpha val="40000"/>
              </a:prstClr>
            </a:outerShdw>
          </a:effectLst>
        </p:spPr>
        <p:txBody>
          <a:bodyPr vert="horz" wrap="square" lIns="91440" tIns="45720" rIns="91440" bIns="45720" numCol="1" anchor="ctr" anchorCtr="0" compatLnSpc="1"/>
          <a:lstStyle/>
          <a:p>
            <a:pPr algn="ctr">
              <a:buClrTx/>
            </a:pPr>
            <a:r>
              <a:rPr lang="zh-CN" altLang="en-US" sz="4800" b="1" dirty="0">
                <a:solidFill>
                  <a:srgbClr val="FF0000"/>
                </a:solidFill>
                <a:latin typeface="黑体" panose="02010609060101010101" pitchFamily="49" charset="-122"/>
                <a:ea typeface="黑体" panose="02010609060101010101" pitchFamily="49" charset="-122"/>
                <a:cs typeface="Times New Roman" panose="02020603050405020304" pitchFamily="16" charset="0"/>
              </a:rPr>
              <a:t>人机物协同增效</a:t>
            </a:r>
            <a:endParaRPr lang="zh-CN" altLang="en-US" sz="4800" b="1" dirty="0">
              <a:solidFill>
                <a:srgbClr val="FF0000"/>
              </a:solidFill>
              <a:latin typeface="黑体" panose="02010609060101010101" pitchFamily="49" charset="-122"/>
              <a:ea typeface="黑体" panose="02010609060101010101" pitchFamily="49" charset="-122"/>
              <a:cs typeface="Times New Roman" panose="02020603050405020304" pitchFamily="16"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latin typeface="Times New Roman" panose="02020603050405020304" pitchFamily="16" charset="0"/>
                <a:cs typeface="Times New Roman" panose="02020603050405020304" pitchFamily="16" charset="0"/>
              </a:rPr>
              <a:t> </a:t>
            </a:r>
            <a:r>
              <a:rPr lang="zh-CN" altLang="en-US" dirty="0">
                <a:ea typeface="微软雅黑" panose="020B0503020204020204" pitchFamily="34" charset="-122"/>
              </a:rPr>
              <a:t>协同与对抗</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圆角矩形 12"/>
          <p:cNvSpPr/>
          <p:nvPr/>
        </p:nvSpPr>
        <p:spPr>
          <a:xfrm>
            <a:off x="1298046" y="985095"/>
            <a:ext cx="9781079" cy="5191869"/>
          </a:xfrm>
          <a:prstGeom prst="roundRect">
            <a:avLst>
              <a:gd name="adj" fmla="val 10838"/>
            </a:avLst>
          </a:prstGeom>
          <a:solidFill>
            <a:srgbClr val="E7BB01">
              <a:lumMod val="40000"/>
              <a:lumOff val="60000"/>
            </a:srgbClr>
          </a:solidFill>
          <a:ln w="25400" cap="flat" cmpd="sng" algn="ctr">
            <a:solidFill>
              <a:srgbClr val="00E4A8">
                <a:shade val="50000"/>
              </a:srgbClr>
            </a:solidFill>
            <a:prstDash val="solid"/>
          </a:ln>
          <a:effectLst/>
        </p:spPr>
        <p:txBody>
          <a:bodyPr rtlCol="0" anchor="ctr"/>
          <a:lstStyle/>
          <a:p>
            <a:pPr algn="ctr" fontAlgn="base">
              <a:spcBef>
                <a:spcPct val="0"/>
              </a:spcBef>
              <a:spcAft>
                <a:spcPct val="0"/>
              </a:spcAft>
              <a:defRPr/>
            </a:pPr>
            <a:endParaRPr lang="zh-CN" altLang="en-US" sz="3200" kern="0">
              <a:solidFill>
                <a:srgbClr val="FFFFFF"/>
              </a:solidFill>
              <a:latin typeface="Tahoma" panose="020B0604030504040204"/>
              <a:ea typeface="宋体" panose="02010600030101010101" pitchFamily="2" charset="-122"/>
            </a:endParaRPr>
          </a:p>
        </p:txBody>
      </p:sp>
      <p:sp>
        <p:nvSpPr>
          <p:cNvPr id="5" name="圆角矩形 13"/>
          <p:cNvSpPr/>
          <p:nvPr/>
        </p:nvSpPr>
        <p:spPr bwMode="auto">
          <a:xfrm>
            <a:off x="1935290" y="1162433"/>
            <a:ext cx="8321419" cy="1473825"/>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lang="zh-CN" altLang="en-US" sz="4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   从完全信息到不完全信息</a:t>
            </a:r>
            <a:endParaRPr lang="en-US" altLang="zh-CN" sz="4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lvl="0" algn="r" fontAlgn="base">
              <a:spcBef>
                <a:spcPct val="0"/>
              </a:spcBef>
              <a:spcAft>
                <a:spcPct val="0"/>
              </a:spcAft>
              <a:defRPr/>
            </a:pPr>
            <a:r>
              <a:rPr lang="zh-CN" altLang="en-US" sz="36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                        反事实后悔最小化等</a:t>
            </a:r>
            <a:endParaRPr lang="en-US" altLang="zh-CN" sz="36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6" name="圆角矩形 14"/>
          <p:cNvSpPr/>
          <p:nvPr/>
        </p:nvSpPr>
        <p:spPr bwMode="auto">
          <a:xfrm>
            <a:off x="1935290" y="2843445"/>
            <a:ext cx="8321419" cy="146115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lang="zh-CN" altLang="en-US" sz="4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  从集中式结构到分布式结构</a:t>
            </a:r>
            <a:endParaRPr lang="en-US" altLang="zh-CN" sz="4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r" fontAlgn="base">
              <a:spcBef>
                <a:spcPct val="0"/>
              </a:spcBef>
              <a:spcAft>
                <a:spcPct val="0"/>
              </a:spcAft>
              <a:defRPr/>
            </a:pPr>
            <a:r>
              <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36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    区块链与智能合约等</a:t>
            </a:r>
            <a:endParaRPr lang="en-US" altLang="zh-CN" sz="36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7" name="圆角矩形 15"/>
          <p:cNvSpPr/>
          <p:nvPr/>
        </p:nvSpPr>
        <p:spPr bwMode="auto">
          <a:xfrm>
            <a:off x="1957010" y="4455041"/>
            <a:ext cx="8281766" cy="146115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lang="zh-CN" altLang="en-US" sz="4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  从最优思维到均衡思维</a:t>
            </a:r>
            <a:endParaRPr lang="en-US" altLang="zh-CN" sz="4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36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纳什均衡与多策略学习等</a:t>
            </a:r>
            <a:endParaRPr lang="en-US" altLang="zh-CN" sz="36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人工智能历史</a:t>
            </a:r>
            <a:endParaRPr lang="en-US" altLang="zh-CN" dirty="0"/>
          </a:p>
          <a:p>
            <a:r>
              <a:rPr lang="zh-CN" altLang="en-US" dirty="0"/>
              <a:t>人工智能课程体系</a:t>
            </a:r>
            <a:endParaRPr lang="en-US" altLang="zh-CN" dirty="0"/>
          </a:p>
          <a:p>
            <a:r>
              <a:rPr lang="zh-CN" altLang="en-US" dirty="0"/>
              <a:t>课程内容概要</a:t>
            </a:r>
            <a:endParaRPr lang="zh-CN" altLang="en-US" dirty="0"/>
          </a:p>
          <a:p>
            <a:r>
              <a:rPr lang="zh-CN" altLang="en-US" dirty="0"/>
              <a:t>趋势与发展</a:t>
            </a:r>
            <a:endParaRPr lang="en-US" altLang="zh-CN" dirty="0"/>
          </a:p>
          <a:p>
            <a:r>
              <a:rPr lang="zh-CN" altLang="en-US" dirty="0">
                <a:solidFill>
                  <a:srgbClr val="0070C0"/>
                </a:solidFill>
              </a:rPr>
              <a:t>实训题目安排</a:t>
            </a:r>
            <a:endParaRPr lang="zh-CN" altLang="en-US" dirty="0">
              <a:solidFill>
                <a:srgbClr val="0070C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a:t>
            </a:r>
            <a:endParaRPr lang="zh-CN" altLang="en-US" dirty="0"/>
          </a:p>
        </p:txBody>
      </p:sp>
      <p:sp>
        <p:nvSpPr>
          <p:cNvPr id="6" name="内容占位符 5"/>
          <p:cNvSpPr>
            <a:spLocks noGrp="1"/>
          </p:cNvSpPr>
          <p:nvPr>
            <p:ph idx="1"/>
          </p:nvPr>
        </p:nvSpPr>
        <p:spPr/>
        <p:txBody>
          <a:bodyPr/>
          <a:lstStyle/>
          <a:p>
            <a:r>
              <a:rPr lang="zh-CN" altLang="en-US" dirty="0"/>
              <a:t>智海：</a:t>
            </a:r>
            <a:r>
              <a:rPr lang="en-US" altLang="zh-CN" dirty="0">
                <a:hlinkClick r:id="rId1"/>
              </a:rPr>
              <a:t>http://www.wiscean.cn/</a:t>
            </a:r>
            <a:r>
              <a:rPr lang="en-US" altLang="zh-CN" dirty="0"/>
              <a:t> </a:t>
            </a:r>
            <a:endParaRPr lang="en-US" altLang="zh-CN" dirty="0"/>
          </a:p>
          <a:p>
            <a:r>
              <a:rPr lang="en-US" altLang="zh-CN" dirty="0"/>
              <a:t>Mo</a:t>
            </a:r>
            <a:r>
              <a:rPr lang="zh-CN" altLang="en-US" dirty="0"/>
              <a:t>： </a:t>
            </a:r>
            <a:r>
              <a:rPr lang="en-US" altLang="zh-CN" dirty="0">
                <a:hlinkClick r:id="rId2"/>
              </a:rPr>
              <a:t>https://momodel.cn/</a:t>
            </a:r>
            <a:r>
              <a:rPr lang="en-US" altLang="zh-CN" dirty="0"/>
              <a:t> </a:t>
            </a:r>
            <a:endParaRPr lang="zh-CN" alt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83" y="2205223"/>
            <a:ext cx="11518480" cy="4249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实训题目：知其意，悟其理，守其则，践其行</a:t>
            </a:r>
            <a:endParaRPr lang="zh-CN" altLang="en-US" dirty="0"/>
          </a:p>
        </p:txBody>
      </p:sp>
      <p:sp>
        <p:nvSpPr>
          <p:cNvPr id="3" name="内容占位符 2"/>
          <p:cNvSpPr>
            <a:spLocks noGrp="1"/>
          </p:cNvSpPr>
          <p:nvPr>
            <p:ph idx="1"/>
          </p:nvPr>
        </p:nvSpPr>
        <p:spPr>
          <a:xfrm>
            <a:off x="419847" y="1202460"/>
            <a:ext cx="11355295" cy="5387254"/>
          </a:xfrm>
        </p:spPr>
        <p:txBody>
          <a:bodyPr/>
          <a:lstStyle/>
          <a:p>
            <a:endParaRPr lang="en-US" altLang="zh-CN" dirty="0"/>
          </a:p>
          <a:p>
            <a:endParaRPr lang="zh-CN" altLang="en-US" dirty="0"/>
          </a:p>
        </p:txBody>
      </p:sp>
      <p:sp>
        <p:nvSpPr>
          <p:cNvPr id="5" name="圆角矩形 23"/>
          <p:cNvSpPr/>
          <p:nvPr/>
        </p:nvSpPr>
        <p:spPr bwMode="auto">
          <a:xfrm>
            <a:off x="3423147" y="2572980"/>
            <a:ext cx="7920000" cy="6477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ea typeface="黑体" panose="02010609060101010101" pitchFamily="49" charset="-122"/>
                <a:cs typeface="Times New Roman" panose="02020603050405020304" pitchFamily="16" charset="0"/>
              </a:rPr>
              <a:t>黑白棋（</a:t>
            </a:r>
            <a:r>
              <a:rPr lang="en-US" altLang="zh-CN" sz="3200" kern="0" dirty="0">
                <a:solidFill>
                  <a:srgbClr val="000000"/>
                </a:solidFill>
                <a:ea typeface="黑体" panose="02010609060101010101" pitchFamily="49" charset="-122"/>
                <a:cs typeface="Times New Roman" panose="02020603050405020304" pitchFamily="16" charset="0"/>
              </a:rPr>
              <a:t>Mini </a:t>
            </a:r>
            <a:r>
              <a:rPr lang="en-US" altLang="zh-CN" sz="3200" kern="0" dirty="0" err="1">
                <a:solidFill>
                  <a:srgbClr val="000000"/>
                </a:solidFill>
                <a:ea typeface="黑体" panose="02010609060101010101" pitchFamily="49" charset="-122"/>
                <a:cs typeface="Times New Roman" panose="02020603050405020304" pitchFamily="16" charset="0"/>
              </a:rPr>
              <a:t>AlphaGo</a:t>
            </a:r>
            <a:r>
              <a:rPr lang="en-US" altLang="zh-CN" sz="3200" kern="0" dirty="0">
                <a:solidFill>
                  <a:srgbClr val="000000"/>
                </a:solidFill>
                <a:ea typeface="黑体" panose="02010609060101010101" pitchFamily="49" charset="-122"/>
                <a:cs typeface="Times New Roman" panose="02020603050405020304" pitchFamily="16" charset="0"/>
              </a:rPr>
              <a:t>) </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6" name="圆角矩形 27"/>
          <p:cNvSpPr/>
          <p:nvPr/>
        </p:nvSpPr>
        <p:spPr>
          <a:xfrm>
            <a:off x="828040" y="1159510"/>
            <a:ext cx="2467610" cy="4992370"/>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endParaRPr lang="zh-CN" altLang="en-US" sz="3600" kern="0">
              <a:solidFill>
                <a:srgbClr val="FFFFFF"/>
              </a:solidFill>
              <a:latin typeface="Tahoma" panose="020B0604030504040204"/>
              <a:ea typeface="宋体" panose="02010600030101010101" pitchFamily="2" charset="-122"/>
            </a:endParaRPr>
          </a:p>
        </p:txBody>
      </p:sp>
      <p:sp>
        <p:nvSpPr>
          <p:cNvPr id="7" name="圆角矩形 32"/>
          <p:cNvSpPr/>
          <p:nvPr/>
        </p:nvSpPr>
        <p:spPr bwMode="auto">
          <a:xfrm>
            <a:off x="1012329" y="1608511"/>
            <a:ext cx="2155618"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逻辑推理</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8" name="圆角矩形 33"/>
          <p:cNvSpPr/>
          <p:nvPr/>
        </p:nvSpPr>
        <p:spPr bwMode="auto">
          <a:xfrm>
            <a:off x="1012329" y="2595592"/>
            <a:ext cx="2155618"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搜索求解</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圆角矩形 34"/>
          <p:cNvSpPr/>
          <p:nvPr/>
        </p:nvSpPr>
        <p:spPr bwMode="auto">
          <a:xfrm>
            <a:off x="998994" y="3999524"/>
            <a:ext cx="2155618"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统计建模</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0" name="圆角矩形 35"/>
          <p:cNvSpPr/>
          <p:nvPr/>
        </p:nvSpPr>
        <p:spPr bwMode="auto">
          <a:xfrm>
            <a:off x="968326" y="4735145"/>
            <a:ext cx="2186474"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深度学习</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1" name="圆角矩形 36"/>
          <p:cNvSpPr/>
          <p:nvPr/>
        </p:nvSpPr>
        <p:spPr bwMode="auto">
          <a:xfrm>
            <a:off x="3423147" y="1159170"/>
            <a:ext cx="7920000" cy="6480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斑马问题</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12" name="圆角矩形 37"/>
          <p:cNvSpPr/>
          <p:nvPr/>
        </p:nvSpPr>
        <p:spPr bwMode="auto">
          <a:xfrm>
            <a:off x="3423147" y="3279735"/>
            <a:ext cx="7920000" cy="6477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图像恢复重建   </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13" name="圆角矩形 38"/>
          <p:cNvSpPr/>
          <p:nvPr/>
        </p:nvSpPr>
        <p:spPr bwMode="auto">
          <a:xfrm>
            <a:off x="1011891" y="3322323"/>
            <a:ext cx="2142524"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线性回归</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4" name="圆角矩形 39"/>
          <p:cNvSpPr/>
          <p:nvPr/>
        </p:nvSpPr>
        <p:spPr bwMode="auto">
          <a:xfrm>
            <a:off x="3423147" y="3986490"/>
            <a:ext cx="7920000" cy="6477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特征人脸识别   </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15" name="圆角矩形 40"/>
          <p:cNvSpPr/>
          <p:nvPr/>
        </p:nvSpPr>
        <p:spPr bwMode="auto">
          <a:xfrm>
            <a:off x="3423147" y="4693245"/>
            <a:ext cx="7920000" cy="6477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手写体识别和垃圾分类</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10</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16" name="圆角矩形 17"/>
          <p:cNvSpPr/>
          <p:nvPr/>
        </p:nvSpPr>
        <p:spPr bwMode="auto">
          <a:xfrm>
            <a:off x="945516" y="5435843"/>
            <a:ext cx="2193995" cy="57675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强化学习</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7" name="圆角矩形 18"/>
          <p:cNvSpPr/>
          <p:nvPr/>
        </p:nvSpPr>
        <p:spPr bwMode="auto">
          <a:xfrm>
            <a:off x="3423147" y="5400000"/>
            <a:ext cx="7920000" cy="6477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square" tIns="0" bIns="0" anchor="ctr">
            <a:normAutofit/>
          </a:bodyP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ea typeface="黑体" panose="02010609060101010101" pitchFamily="49" charset="-122"/>
                <a:cs typeface="Times New Roman" panose="02020603050405020304" pitchFamily="16" charset="0"/>
              </a:rPr>
              <a:t>深度</a:t>
            </a:r>
            <a:r>
              <a:rPr lang="en-US" altLang="zh-CN" sz="3200" kern="0" dirty="0">
                <a:solidFill>
                  <a:srgbClr val="000000"/>
                </a:solidFill>
                <a:ea typeface="黑体" panose="02010609060101010101" pitchFamily="49" charset="-122"/>
                <a:cs typeface="Times New Roman" panose="02020603050405020304" pitchFamily="16" charset="0"/>
              </a:rPr>
              <a:t>Q</a:t>
            </a:r>
            <a:r>
              <a:rPr lang="zh-CN" altLang="en-US" sz="3200" kern="0" dirty="0">
                <a:solidFill>
                  <a:srgbClr val="000000"/>
                </a:solidFill>
                <a:ea typeface="黑体" panose="02010609060101010101" pitchFamily="49" charset="-122"/>
                <a:cs typeface="Times New Roman" panose="02020603050405020304" pitchFamily="16" charset="0"/>
              </a:rPr>
              <a:t>函数学习   （</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4" name="圆角矩形 36"/>
          <p:cNvSpPr/>
          <p:nvPr/>
        </p:nvSpPr>
        <p:spPr bwMode="auto">
          <a:xfrm>
            <a:off x="3423147" y="1866225"/>
            <a:ext cx="7920000" cy="6477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八皇后问题 </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课程信息</a:t>
            </a:r>
            <a:endParaRPr lang="zh-CN" altLang="en-US" dirty="0"/>
          </a:p>
        </p:txBody>
      </p:sp>
      <p:sp>
        <p:nvSpPr>
          <p:cNvPr id="3" name="内容占位符 2"/>
          <p:cNvSpPr>
            <a:spLocks noGrp="1"/>
          </p:cNvSpPr>
          <p:nvPr>
            <p:ph idx="1"/>
          </p:nvPr>
        </p:nvSpPr>
        <p:spPr/>
        <p:txBody>
          <a:bodyPr>
            <a:normAutofit lnSpcReduction="20000"/>
          </a:bodyPr>
          <a:lstStyle/>
          <a:p>
            <a:r>
              <a:rPr lang="zh-CN" altLang="en-US" dirty="0"/>
              <a:t>教师</a:t>
            </a:r>
            <a:endParaRPr lang="en-US" altLang="zh-CN" dirty="0"/>
          </a:p>
          <a:p>
            <a:pPr lvl="1"/>
            <a:r>
              <a:rPr lang="zh-CN" altLang="en-US" dirty="0"/>
              <a:t>程明明 </a:t>
            </a:r>
            <a:r>
              <a:rPr lang="en-US" altLang="zh-CN" dirty="0">
                <a:hlinkClick r:id="rId1"/>
              </a:rPr>
              <a:t>cmm@nankai.edu.cn</a:t>
            </a:r>
            <a:r>
              <a:rPr lang="en-US" altLang="zh-CN" dirty="0"/>
              <a:t>  </a:t>
            </a:r>
            <a:endParaRPr lang="en-US" altLang="zh-CN" dirty="0"/>
          </a:p>
          <a:p>
            <a:pPr lvl="1"/>
            <a:r>
              <a:rPr lang="zh-CN" altLang="en-US" dirty="0"/>
              <a:t>郭春乐 </a:t>
            </a:r>
            <a:r>
              <a:rPr lang="en-US" altLang="zh-CN" dirty="0">
                <a:hlinkClick r:id="rId2"/>
              </a:rPr>
              <a:t>guochunle@nankai.edu.cn</a:t>
            </a:r>
            <a:r>
              <a:rPr lang="en-US" altLang="zh-CN" dirty="0"/>
              <a:t> </a:t>
            </a:r>
            <a:endParaRPr lang="en-US" altLang="zh-CN" dirty="0"/>
          </a:p>
          <a:p>
            <a:pPr lvl="1"/>
            <a:r>
              <a:rPr lang="zh-CN" altLang="en-US" dirty="0"/>
              <a:t>刘夏雷</a:t>
            </a:r>
            <a:r>
              <a:rPr lang="en-US" altLang="zh-CN" dirty="0"/>
              <a:t> </a:t>
            </a:r>
            <a:r>
              <a:rPr lang="en-US" altLang="zh-CN" dirty="0">
                <a:sym typeface="+mn-ea"/>
                <a:hlinkClick r:id="rId2"/>
              </a:rPr>
              <a:t>xialei</a:t>
            </a:r>
            <a:r>
              <a:rPr lang="en-US" altLang="zh-CN" dirty="0">
                <a:sym typeface="+mn-ea"/>
                <a:hlinkClick r:id="rId2"/>
              </a:rPr>
              <a:t>@</a:t>
            </a:r>
            <a:r>
              <a:rPr lang="en-US" altLang="zh-CN" dirty="0">
                <a:sym typeface="+mn-ea"/>
                <a:hlinkClick r:id="rId2"/>
              </a:rPr>
              <a:t>nankai.edu.cn</a:t>
            </a:r>
            <a:r>
              <a:rPr lang="en-US" altLang="zh-CN" dirty="0">
                <a:sym typeface="+mn-ea"/>
              </a:rPr>
              <a:t> </a:t>
            </a:r>
            <a:endParaRPr lang="en-US" altLang="zh-CN" dirty="0"/>
          </a:p>
          <a:p>
            <a:r>
              <a:rPr lang="zh-CN" altLang="en-US" dirty="0"/>
              <a:t>助教</a:t>
            </a:r>
            <a:endParaRPr lang="en-US" altLang="zh-CN" dirty="0">
              <a:hlinkClick r:id="rId3"/>
            </a:endParaRPr>
          </a:p>
          <a:p>
            <a:pPr lvl="1"/>
            <a:r>
              <a:rPr lang="en-US" altLang="zh-CN" dirty="0"/>
              <a:t> </a:t>
            </a:r>
            <a:r>
              <a:rPr lang="zh-CN" altLang="en-US" dirty="0"/>
              <a:t>尹泽鑫</a:t>
            </a:r>
            <a:endParaRPr lang="en-US" altLang="zh-CN" dirty="0"/>
          </a:p>
          <a:p>
            <a:r>
              <a:rPr lang="zh-CN" altLang="en-US" dirty="0"/>
              <a:t>地点：</a:t>
            </a:r>
            <a:r>
              <a:rPr lang="en-US" altLang="zh-CN" dirty="0"/>
              <a:t>B区102</a:t>
            </a:r>
            <a:r>
              <a:rPr lang="zh-CN" altLang="en-US" dirty="0"/>
              <a:t>，实验楼</a:t>
            </a:r>
            <a:r>
              <a:rPr lang="en-US" altLang="zh-CN" dirty="0"/>
              <a:t>A210</a:t>
            </a:r>
            <a:endParaRPr lang="en-US" altLang="zh-CN" dirty="0"/>
          </a:p>
          <a:p>
            <a:r>
              <a:rPr lang="zh-CN" altLang="en-US" dirty="0"/>
              <a:t>在线作业：</a:t>
            </a:r>
            <a:r>
              <a:rPr lang="en-US" altLang="zh-CN" sz="3000" b="0" dirty="0">
                <a:hlinkClick r:id="rId4"/>
              </a:rPr>
              <a:t>https://mo.zju.edu.cn/</a:t>
            </a:r>
            <a:r>
              <a:rPr lang="en-US" altLang="zh-CN" dirty="0"/>
              <a:t> </a:t>
            </a:r>
            <a:endParaRPr lang="en-US" altLang="zh-CN" dirty="0"/>
          </a:p>
          <a:p>
            <a:pPr lvl="1"/>
            <a:endParaRPr lang="en-US" altLang="zh-CN" dirty="0"/>
          </a:p>
          <a:p>
            <a:pPr lvl="1"/>
            <a:endParaRPr lang="zh-CN" altLang="en-US" dirty="0"/>
          </a:p>
        </p:txBody>
      </p:sp>
      <p:pic>
        <p:nvPicPr>
          <p:cNvPr id="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174" t="2504" r="9124" b="1008"/>
          <a:stretch>
            <a:fillRect/>
          </a:stretch>
        </p:blipFill>
        <p:spPr bwMode="auto">
          <a:xfrm>
            <a:off x="8133348" y="1138323"/>
            <a:ext cx="3457528" cy="411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扩展阅读：在线课程</a:t>
            </a:r>
            <a:endParaRPr lang="zh-CN" altLang="en-US" dirty="0"/>
          </a:p>
        </p:txBody>
      </p:sp>
      <p:sp>
        <p:nvSpPr>
          <p:cNvPr id="3" name="内容占位符 2"/>
          <p:cNvSpPr>
            <a:spLocks noGrp="1"/>
          </p:cNvSpPr>
          <p:nvPr>
            <p:ph idx="1"/>
          </p:nvPr>
        </p:nvSpPr>
        <p:spPr>
          <a:xfrm>
            <a:off x="394447" y="789710"/>
            <a:ext cx="5264339" cy="5387254"/>
          </a:xfrm>
        </p:spPr>
        <p:txBody>
          <a:bodyPr>
            <a:normAutofit lnSpcReduction="10000"/>
          </a:bodyPr>
          <a:lstStyle/>
          <a:p>
            <a:r>
              <a:rPr lang="en-US" altLang="zh-CN" dirty="0"/>
              <a:t>Machine Learning</a:t>
            </a:r>
            <a:endParaRPr lang="en-US" altLang="zh-CN" dirty="0"/>
          </a:p>
          <a:p>
            <a:pPr lvl="1"/>
            <a:r>
              <a:rPr lang="en-US" altLang="zh-CN" dirty="0"/>
              <a:t>Andrew Ng</a:t>
            </a:r>
            <a:endParaRPr lang="en-US" altLang="zh-CN" dirty="0"/>
          </a:p>
          <a:p>
            <a:pPr lvl="1"/>
            <a:r>
              <a:rPr lang="en-US" altLang="zh-CN" dirty="0">
                <a:hlinkClick r:id="rId1"/>
              </a:rPr>
              <a:t>https://see.stanford.edu/Course/CS229</a:t>
            </a:r>
            <a:r>
              <a:rPr lang="en-US" altLang="zh-CN" dirty="0"/>
              <a:t> </a:t>
            </a:r>
            <a:endParaRPr lang="en-US" altLang="zh-CN" dirty="0"/>
          </a:p>
          <a:p>
            <a:pPr lvl="1"/>
            <a:endParaRPr lang="en-US" altLang="zh-CN" dirty="0"/>
          </a:p>
          <a:p>
            <a:r>
              <a:rPr lang="en-US" altLang="zh-CN" dirty="0"/>
              <a:t>Convolutional Neural Networks for Visual Recognition</a:t>
            </a:r>
            <a:endParaRPr lang="en-US" altLang="zh-CN" dirty="0"/>
          </a:p>
          <a:p>
            <a:pPr lvl="1"/>
            <a:r>
              <a:rPr lang="en-US" altLang="zh-CN" dirty="0">
                <a:hlinkClick r:id="rId2"/>
              </a:rPr>
              <a:t>http://cs231n.stanford.edu/</a:t>
            </a:r>
            <a:endParaRPr lang="en-US" altLang="zh-CN" dirty="0"/>
          </a:p>
          <a:p>
            <a:pPr lvl="1"/>
            <a:endParaRPr lang="zh-CN" altLang="en-US" dirty="0"/>
          </a:p>
        </p:txBody>
      </p:sp>
      <p:pic>
        <p:nvPicPr>
          <p:cNvPr id="5" name="图片 4"/>
          <p:cNvPicPr>
            <a:picLocks noChangeAspect="1"/>
          </p:cNvPicPr>
          <p:nvPr/>
        </p:nvPicPr>
        <p:blipFill>
          <a:blip r:embed="rId3"/>
          <a:stretch>
            <a:fillRect/>
          </a:stretch>
        </p:blipFill>
        <p:spPr>
          <a:xfrm>
            <a:off x="5757599" y="2731"/>
            <a:ext cx="6434399" cy="3104163"/>
          </a:xfrm>
          <a:prstGeom prst="rect">
            <a:avLst/>
          </a:prstGeom>
        </p:spPr>
      </p:pic>
      <p:pic>
        <p:nvPicPr>
          <p:cNvPr id="6" name="图片 5"/>
          <p:cNvPicPr>
            <a:picLocks noChangeAspect="1"/>
          </p:cNvPicPr>
          <p:nvPr/>
        </p:nvPicPr>
        <p:blipFill>
          <a:blip r:embed="rId4"/>
          <a:stretch>
            <a:fillRect/>
          </a:stretch>
        </p:blipFill>
        <p:spPr>
          <a:xfrm>
            <a:off x="5757599" y="3327816"/>
            <a:ext cx="6434399" cy="356158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latin typeface="黑体" panose="02010609060101010101" pitchFamily="49" charset="-122"/>
              </a:rPr>
              <a:t>计算的诞生：从可计算到不可计算</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latin typeface="Times New Roman" panose="02020603050405020304" pitchFamily="16" charset="0"/>
                    <a:cs typeface="Times New Roman" panose="02020603050405020304" pitchFamily="16" charset="0"/>
                  </a:rPr>
                  <a:t>20</a:t>
                </a:r>
                <a:r>
                  <a:rPr lang="zh-CN" altLang="en-US" dirty="0">
                    <a:latin typeface="Times New Roman" panose="02020603050405020304" pitchFamily="16" charset="0"/>
                    <a:cs typeface="Times New Roman" panose="02020603050405020304" pitchFamily="16" charset="0"/>
                  </a:rPr>
                  <a:t>世纪初，人们发现有许多问题无法找到解决的方法。于是开始怀疑，是否对这些问题来说，根本就不存在算法，即</a:t>
                </a:r>
                <a:r>
                  <a:rPr lang="zh-CN" altLang="en-US" dirty="0">
                    <a:solidFill>
                      <a:srgbClr val="0070C0"/>
                    </a:solidFill>
                    <a:latin typeface="Times New Roman" panose="02020603050405020304" pitchFamily="16" charset="0"/>
                    <a:cs typeface="Times New Roman" panose="02020603050405020304" pitchFamily="16" charset="0"/>
                  </a:rPr>
                  <a:t>不可计算</a:t>
                </a:r>
                <a:r>
                  <a:rPr lang="zh-CN" altLang="en-US" dirty="0">
                    <a:latin typeface="Times New Roman" panose="02020603050405020304" pitchFamily="16" charset="0"/>
                    <a:cs typeface="Times New Roman" panose="02020603050405020304" pitchFamily="16" charset="0"/>
                  </a:rPr>
                  <a:t>。</a:t>
                </a:r>
                <a:endParaRPr lang="en-US" altLang="zh-CN" dirty="0">
                  <a:latin typeface="Times New Roman" panose="02020603050405020304" pitchFamily="16" charset="0"/>
                  <a:cs typeface="Times New Roman" panose="02020603050405020304" pitchFamily="16" charset="0"/>
                </a:endParaRPr>
              </a:p>
              <a:p>
                <a:pPr marL="0" indent="0">
                  <a:buNone/>
                </a:pPr>
                <a:endParaRPr lang="en-US" altLang="zh-CN" dirty="0">
                  <a:latin typeface="Times New Roman" panose="02020603050405020304" pitchFamily="16" charset="0"/>
                  <a:cs typeface="Times New Roman" panose="02020603050405020304" pitchFamily="16" charset="0"/>
                </a:endParaRPr>
              </a:p>
              <a:p>
                <a:pPr marL="0" indent="0">
                  <a:buNone/>
                </a:pPr>
                <a:r>
                  <a:rPr lang="zh-CN" altLang="en-US" dirty="0">
                    <a:cs typeface="Times New Roman" panose="02020603050405020304" pitchFamily="16" charset="0"/>
                  </a:rPr>
                  <a:t>当整数</a:t>
                </a:r>
                <a14:m>
                  <m:oMath xmlns:m="http://schemas.openxmlformats.org/officeDocument/2006/math">
                    <m:r>
                      <m:rPr>
                        <m:sty m:val="p"/>
                      </m:rPr>
                      <a:rPr lang="en-US" altLang="zh-CN" i="1" dirty="0" smtClean="0">
                        <a:latin typeface="Cambria Math" panose="02040503050406030204" pitchFamily="18" charset="0"/>
                        <a:cs typeface="Times New Roman" panose="02020603050405020304" pitchFamily="16" charset="0"/>
                      </a:rPr>
                      <m:t>n</m:t>
                    </m:r>
                    <m:r>
                      <a:rPr lang="en-US" altLang="zh-CN" b="1" i="1" dirty="0" smtClean="0">
                        <a:latin typeface="Cambria Math" panose="02040503050406030204" pitchFamily="18" charset="0"/>
                        <a:cs typeface="Times New Roman" panose="02020603050405020304" pitchFamily="16" charset="0"/>
                      </a:rPr>
                      <m:t>&gt;</m:t>
                    </m:r>
                    <m:r>
                      <a:rPr lang="en-US" altLang="zh-CN" b="1" i="1" dirty="0" smtClean="0">
                        <a:latin typeface="Cambria Math" panose="02040503050406030204" pitchFamily="18" charset="0"/>
                        <a:cs typeface="Times New Roman" panose="02020603050405020304" pitchFamily="16" charset="0"/>
                      </a:rPr>
                      <m:t>𝟐</m:t>
                    </m:r>
                    <m:r>
                      <a:rPr lang="zh-CN" altLang="en-US" i="1" dirty="0">
                        <a:latin typeface="Cambria Math" panose="02040503050406030204" pitchFamily="18" charset="0"/>
                        <a:cs typeface="Times New Roman" panose="02020603050405020304" pitchFamily="16" charset="0"/>
                      </a:rPr>
                      <m:t>时</m:t>
                    </m:r>
                  </m:oMath>
                </a14:m>
                <a:r>
                  <a:rPr lang="zh-CN" altLang="en-US" dirty="0">
                    <a:latin typeface="Times New Roman" panose="02020603050405020304" pitchFamily="16" charset="0"/>
                    <a:cs typeface="Times New Roman" panose="02020603050405020304" pitchFamily="16" charset="0"/>
                  </a:rPr>
                  <a:t>，关于</a:t>
                </a:r>
                <a14:m>
                  <m:oMath xmlns:m="http://schemas.openxmlformats.org/officeDocument/2006/math">
                    <m:r>
                      <a:rPr lang="en-US" altLang="zh-CN" b="1" i="1" smtClean="0">
                        <a:latin typeface="Cambria Math" panose="02040503050406030204" pitchFamily="18" charset="0"/>
                        <a:cs typeface="Times New Roman" panose="02020603050405020304" pitchFamily="16" charset="0"/>
                      </a:rPr>
                      <m:t>𝒙</m:t>
                    </m:r>
                    <m:r>
                      <a:rPr lang="en-US" altLang="zh-CN" b="1" i="1" smtClean="0">
                        <a:latin typeface="Cambria Math" panose="02040503050406030204" pitchFamily="18" charset="0"/>
                        <a:cs typeface="Times New Roman" panose="02020603050405020304" pitchFamily="16" charset="0"/>
                      </a:rPr>
                      <m:t>,</m:t>
                    </m:r>
                    <m:r>
                      <a:rPr lang="en-US" altLang="zh-CN" b="1" i="1" smtClean="0">
                        <a:latin typeface="Cambria Math" panose="02040503050406030204" pitchFamily="18" charset="0"/>
                        <a:cs typeface="Times New Roman" panose="02020603050405020304" pitchFamily="16" charset="0"/>
                      </a:rPr>
                      <m:t>𝒚</m:t>
                    </m:r>
                    <m:r>
                      <a:rPr lang="en-US" altLang="zh-CN" b="1" i="1" smtClean="0">
                        <a:latin typeface="Cambria Math" panose="02040503050406030204" pitchFamily="18" charset="0"/>
                        <a:cs typeface="Times New Roman" panose="02020603050405020304" pitchFamily="16" charset="0"/>
                      </a:rPr>
                      <m:t>,</m:t>
                    </m:r>
                    <m:r>
                      <a:rPr lang="en-US" altLang="zh-CN" b="1" i="1" smtClean="0">
                        <a:latin typeface="Cambria Math" panose="02040503050406030204" pitchFamily="18" charset="0"/>
                        <a:cs typeface="Times New Roman" panose="02020603050405020304" pitchFamily="16" charset="0"/>
                      </a:rPr>
                      <m:t>𝒛</m:t>
                    </m:r>
                  </m:oMath>
                </a14:m>
                <a:r>
                  <a:rPr lang="zh-CN" altLang="en-US" dirty="0">
                    <a:latin typeface="Times New Roman" panose="02020603050405020304" pitchFamily="16" charset="0"/>
                    <a:cs typeface="Times New Roman" panose="02020603050405020304" pitchFamily="16" charset="0"/>
                  </a:rPr>
                  <a:t>的方程</a:t>
                </a:r>
                <a14:m>
                  <m:oMath xmlns:m="http://schemas.openxmlformats.org/officeDocument/2006/math">
                    <m:sSup>
                      <m:sSupPr>
                        <m:ctrlPr>
                          <a:rPr lang="en-US" altLang="zh-CN" b="1" i="1" dirty="0" smtClean="0">
                            <a:latin typeface="Cambria Math" panose="02040503050406030204" pitchFamily="18" charset="0"/>
                            <a:cs typeface="Times New Roman" panose="02020603050405020304" pitchFamily="16" charset="0"/>
                          </a:rPr>
                        </m:ctrlPr>
                      </m:sSupPr>
                      <m:e>
                        <m:r>
                          <m:rPr>
                            <m:sty m:val="p"/>
                          </m:rPr>
                          <a:rPr lang="en-US" altLang="zh-CN" i="1" dirty="0">
                            <a:latin typeface="Cambria Math" panose="02040503050406030204" pitchFamily="18" charset="0"/>
                            <a:cs typeface="Times New Roman" panose="02020603050405020304" pitchFamily="16" charset="0"/>
                          </a:rPr>
                          <m:t>x</m:t>
                        </m:r>
                      </m:e>
                      <m:sup>
                        <m:r>
                          <a:rPr lang="en-US" altLang="zh-CN" b="1" i="1" dirty="0" smtClean="0">
                            <a:latin typeface="Cambria Math" panose="02040503050406030204" pitchFamily="18" charset="0"/>
                            <a:cs typeface="Times New Roman" panose="02020603050405020304" pitchFamily="16" charset="0"/>
                          </a:rPr>
                          <m:t>𝒏</m:t>
                        </m:r>
                      </m:sup>
                    </m:sSup>
                    <m:r>
                      <a:rPr lang="en-US" altLang="zh-CN" b="1" i="1" dirty="0" smtClean="0">
                        <a:latin typeface="Cambria Math" panose="02040503050406030204" pitchFamily="18" charset="0"/>
                        <a:cs typeface="Times New Roman" panose="02020603050405020304" pitchFamily="16" charset="0"/>
                      </a:rPr>
                      <m:t>+</m:t>
                    </m:r>
                    <m:sSup>
                      <m:sSupPr>
                        <m:ctrlPr>
                          <a:rPr lang="en-US" altLang="zh-CN" b="1" i="1" dirty="0" smtClean="0">
                            <a:latin typeface="Cambria Math" panose="02040503050406030204" pitchFamily="18" charset="0"/>
                            <a:cs typeface="Times New Roman" panose="02020603050405020304" pitchFamily="16" charset="0"/>
                          </a:rPr>
                        </m:ctrlPr>
                      </m:sSupPr>
                      <m:e>
                        <m:r>
                          <a:rPr lang="en-US" altLang="zh-CN" b="1" i="1" dirty="0" smtClean="0">
                            <a:latin typeface="Cambria Math" panose="02040503050406030204" pitchFamily="18" charset="0"/>
                            <a:cs typeface="Times New Roman" panose="02020603050405020304" pitchFamily="16" charset="0"/>
                          </a:rPr>
                          <m:t>𝒚</m:t>
                        </m:r>
                      </m:e>
                      <m:sup>
                        <m:r>
                          <a:rPr lang="en-US" altLang="zh-CN" b="1" i="1" dirty="0" smtClean="0">
                            <a:latin typeface="Cambria Math" panose="02040503050406030204" pitchFamily="18" charset="0"/>
                            <a:cs typeface="Times New Roman" panose="02020603050405020304" pitchFamily="16" charset="0"/>
                          </a:rPr>
                          <m:t>𝒏</m:t>
                        </m:r>
                      </m:sup>
                    </m:sSup>
                    <m:r>
                      <a:rPr lang="en-US" altLang="zh-CN" b="1" i="1" dirty="0" smtClean="0">
                        <a:latin typeface="Cambria Math" panose="02040503050406030204" pitchFamily="18" charset="0"/>
                        <a:cs typeface="Times New Roman" panose="02020603050405020304" pitchFamily="16" charset="0"/>
                      </a:rPr>
                      <m:t>=</m:t>
                    </m:r>
                    <m:sSup>
                      <m:sSupPr>
                        <m:ctrlPr>
                          <a:rPr lang="en-US" altLang="zh-CN" b="1" i="1" dirty="0" smtClean="0">
                            <a:latin typeface="Cambria Math" panose="02040503050406030204" pitchFamily="18" charset="0"/>
                            <a:cs typeface="Times New Roman" panose="02020603050405020304" pitchFamily="16" charset="0"/>
                          </a:rPr>
                        </m:ctrlPr>
                      </m:sSupPr>
                      <m:e>
                        <m:r>
                          <a:rPr lang="en-US" altLang="zh-CN" b="1" i="1" dirty="0" smtClean="0">
                            <a:latin typeface="Cambria Math" panose="02040503050406030204" pitchFamily="18" charset="0"/>
                            <a:cs typeface="Times New Roman" panose="02020603050405020304" pitchFamily="16" charset="0"/>
                          </a:rPr>
                          <m:t>𝒛</m:t>
                        </m:r>
                      </m:e>
                      <m:sup>
                        <m:r>
                          <a:rPr lang="en-US" altLang="zh-CN" b="1" i="1" dirty="0" smtClean="0">
                            <a:latin typeface="Cambria Math" panose="02040503050406030204" pitchFamily="18" charset="0"/>
                            <a:cs typeface="Times New Roman" panose="02020603050405020304" pitchFamily="16" charset="0"/>
                          </a:rPr>
                          <m:t>𝒏</m:t>
                        </m:r>
                      </m:sup>
                    </m:sSup>
                  </m:oMath>
                </a14:m>
                <a:r>
                  <a:rPr lang="zh-CN" altLang="en-US" dirty="0">
                    <a:latin typeface="Times New Roman" panose="02020603050405020304" pitchFamily="16" charset="0"/>
                    <a:cs typeface="Times New Roman" panose="02020603050405020304" pitchFamily="16" charset="0"/>
                  </a:rPr>
                  <a:t>没有正整数解</a:t>
                </a:r>
                <a:endParaRPr lang="en-US" altLang="zh-CN"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8" r="3" b="6"/>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latin typeface="黑体" panose="02010609060101010101" pitchFamily="49" charset="-122"/>
              </a:rPr>
              <a:t>计算的诞生：从可计算到不可计算</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lgn="ctr">
                  <a:buNone/>
                </a:pPr>
                <a:r>
                  <a:rPr lang="zh-CN" altLang="en-US" dirty="0">
                    <a:cs typeface="Times New Roman" panose="02020603050405020304" pitchFamily="16" charset="0"/>
                  </a:rPr>
                  <a:t>当整数</a:t>
                </a:r>
                <a14:m>
                  <m:oMath xmlns:m="http://schemas.openxmlformats.org/officeDocument/2006/math">
                    <m:r>
                      <m:rPr>
                        <m:sty m:val="p"/>
                      </m:rPr>
                      <a:rPr lang="en-US" altLang="zh-CN" i="1" dirty="0" smtClean="0">
                        <a:latin typeface="Cambria Math" panose="02040503050406030204" pitchFamily="18" charset="0"/>
                        <a:cs typeface="Times New Roman" panose="02020603050405020304" pitchFamily="16" charset="0"/>
                      </a:rPr>
                      <m:t>n</m:t>
                    </m:r>
                    <m:r>
                      <a:rPr lang="en-US" altLang="zh-CN" b="1" i="1" dirty="0" smtClean="0">
                        <a:latin typeface="Cambria Math" panose="02040503050406030204" pitchFamily="18" charset="0"/>
                        <a:cs typeface="Times New Roman" panose="02020603050405020304" pitchFamily="16" charset="0"/>
                      </a:rPr>
                      <m:t>&gt;</m:t>
                    </m:r>
                    <m:r>
                      <a:rPr lang="en-US" altLang="zh-CN" b="1" i="1" dirty="0" smtClean="0">
                        <a:latin typeface="Cambria Math" panose="02040503050406030204" pitchFamily="18" charset="0"/>
                        <a:cs typeface="Times New Roman" panose="02020603050405020304" pitchFamily="16" charset="0"/>
                      </a:rPr>
                      <m:t>𝟐</m:t>
                    </m:r>
                    <m:r>
                      <a:rPr lang="zh-CN" altLang="en-US" i="1" dirty="0">
                        <a:latin typeface="Cambria Math" panose="02040503050406030204" pitchFamily="18" charset="0"/>
                        <a:cs typeface="Times New Roman" panose="02020603050405020304" pitchFamily="16" charset="0"/>
                      </a:rPr>
                      <m:t>时</m:t>
                    </m:r>
                  </m:oMath>
                </a14:m>
                <a:r>
                  <a:rPr lang="zh-CN" altLang="en-US" dirty="0">
                    <a:latin typeface="Times New Roman" panose="02020603050405020304" pitchFamily="16" charset="0"/>
                    <a:cs typeface="Times New Roman" panose="02020603050405020304" pitchFamily="16" charset="0"/>
                  </a:rPr>
                  <a:t>，关于</a:t>
                </a:r>
                <a14:m>
                  <m:oMath xmlns:m="http://schemas.openxmlformats.org/officeDocument/2006/math">
                    <m:r>
                      <a:rPr lang="en-US" altLang="zh-CN" b="1" i="1" smtClean="0">
                        <a:latin typeface="Cambria Math" panose="02040503050406030204" pitchFamily="18" charset="0"/>
                        <a:cs typeface="Times New Roman" panose="02020603050405020304" pitchFamily="16" charset="0"/>
                      </a:rPr>
                      <m:t>𝒙</m:t>
                    </m:r>
                    <m:r>
                      <a:rPr lang="en-US" altLang="zh-CN" b="1" i="1" smtClean="0">
                        <a:latin typeface="Cambria Math" panose="02040503050406030204" pitchFamily="18" charset="0"/>
                        <a:cs typeface="Times New Roman" panose="02020603050405020304" pitchFamily="16" charset="0"/>
                      </a:rPr>
                      <m:t>,</m:t>
                    </m:r>
                    <m:r>
                      <a:rPr lang="en-US" altLang="zh-CN" b="1" i="1" smtClean="0">
                        <a:latin typeface="Cambria Math" panose="02040503050406030204" pitchFamily="18" charset="0"/>
                        <a:cs typeface="Times New Roman" panose="02020603050405020304" pitchFamily="16" charset="0"/>
                      </a:rPr>
                      <m:t>𝒚</m:t>
                    </m:r>
                    <m:r>
                      <a:rPr lang="en-US" altLang="zh-CN" b="1" i="1" smtClean="0">
                        <a:latin typeface="Cambria Math" panose="02040503050406030204" pitchFamily="18" charset="0"/>
                        <a:cs typeface="Times New Roman" panose="02020603050405020304" pitchFamily="16" charset="0"/>
                      </a:rPr>
                      <m:t>,</m:t>
                    </m:r>
                    <m:r>
                      <a:rPr lang="en-US" altLang="zh-CN" b="1" i="1" smtClean="0">
                        <a:latin typeface="Cambria Math" panose="02040503050406030204" pitchFamily="18" charset="0"/>
                        <a:cs typeface="Times New Roman" panose="02020603050405020304" pitchFamily="16" charset="0"/>
                      </a:rPr>
                      <m:t>𝒛</m:t>
                    </m:r>
                  </m:oMath>
                </a14:m>
                <a:r>
                  <a:rPr lang="zh-CN" altLang="en-US" dirty="0">
                    <a:latin typeface="Times New Roman" panose="02020603050405020304" pitchFamily="16" charset="0"/>
                    <a:cs typeface="Times New Roman" panose="02020603050405020304" pitchFamily="16" charset="0"/>
                  </a:rPr>
                  <a:t>的方程</a:t>
                </a:r>
                <a14:m>
                  <m:oMath xmlns:m="http://schemas.openxmlformats.org/officeDocument/2006/math">
                    <m:sSup>
                      <m:sSupPr>
                        <m:ctrlPr>
                          <a:rPr lang="en-US" altLang="zh-CN" b="1" i="1" dirty="0" smtClean="0">
                            <a:latin typeface="Cambria Math" panose="02040503050406030204" pitchFamily="18" charset="0"/>
                            <a:cs typeface="Times New Roman" panose="02020603050405020304" pitchFamily="16" charset="0"/>
                          </a:rPr>
                        </m:ctrlPr>
                      </m:sSupPr>
                      <m:e>
                        <m:r>
                          <m:rPr>
                            <m:sty m:val="p"/>
                          </m:rPr>
                          <a:rPr lang="en-US" altLang="zh-CN" i="1" dirty="0">
                            <a:latin typeface="Cambria Math" panose="02040503050406030204" pitchFamily="18" charset="0"/>
                            <a:cs typeface="Times New Roman" panose="02020603050405020304" pitchFamily="16" charset="0"/>
                          </a:rPr>
                          <m:t>x</m:t>
                        </m:r>
                      </m:e>
                      <m:sup>
                        <m:r>
                          <a:rPr lang="en-US" altLang="zh-CN" b="1" i="1" dirty="0" smtClean="0">
                            <a:latin typeface="Cambria Math" panose="02040503050406030204" pitchFamily="18" charset="0"/>
                            <a:cs typeface="Times New Roman" panose="02020603050405020304" pitchFamily="16" charset="0"/>
                          </a:rPr>
                          <m:t>𝒏</m:t>
                        </m:r>
                      </m:sup>
                    </m:sSup>
                    <m:r>
                      <a:rPr lang="en-US" altLang="zh-CN" b="1" i="1" dirty="0" smtClean="0">
                        <a:latin typeface="Cambria Math" panose="02040503050406030204" pitchFamily="18" charset="0"/>
                        <a:cs typeface="Times New Roman" panose="02020603050405020304" pitchFamily="16" charset="0"/>
                      </a:rPr>
                      <m:t>+</m:t>
                    </m:r>
                    <m:sSup>
                      <m:sSupPr>
                        <m:ctrlPr>
                          <a:rPr lang="en-US" altLang="zh-CN" b="1" i="1" dirty="0" smtClean="0">
                            <a:latin typeface="Cambria Math" panose="02040503050406030204" pitchFamily="18" charset="0"/>
                            <a:cs typeface="Times New Roman" panose="02020603050405020304" pitchFamily="16" charset="0"/>
                          </a:rPr>
                        </m:ctrlPr>
                      </m:sSupPr>
                      <m:e>
                        <m:r>
                          <a:rPr lang="en-US" altLang="zh-CN" b="1" i="1" dirty="0" smtClean="0">
                            <a:latin typeface="Cambria Math" panose="02040503050406030204" pitchFamily="18" charset="0"/>
                            <a:cs typeface="Times New Roman" panose="02020603050405020304" pitchFamily="16" charset="0"/>
                          </a:rPr>
                          <m:t>𝒚</m:t>
                        </m:r>
                      </m:e>
                      <m:sup>
                        <m:r>
                          <a:rPr lang="en-US" altLang="zh-CN" b="1" i="1" dirty="0" smtClean="0">
                            <a:latin typeface="Cambria Math" panose="02040503050406030204" pitchFamily="18" charset="0"/>
                            <a:cs typeface="Times New Roman" panose="02020603050405020304" pitchFamily="16" charset="0"/>
                          </a:rPr>
                          <m:t>𝒏</m:t>
                        </m:r>
                      </m:sup>
                    </m:sSup>
                    <m:r>
                      <a:rPr lang="en-US" altLang="zh-CN" b="1" i="1" dirty="0" smtClean="0">
                        <a:latin typeface="Cambria Math" panose="02040503050406030204" pitchFamily="18" charset="0"/>
                        <a:cs typeface="Times New Roman" panose="02020603050405020304" pitchFamily="16" charset="0"/>
                      </a:rPr>
                      <m:t>=</m:t>
                    </m:r>
                    <m:sSup>
                      <m:sSupPr>
                        <m:ctrlPr>
                          <a:rPr lang="en-US" altLang="zh-CN" b="1" i="1" dirty="0" smtClean="0">
                            <a:latin typeface="Cambria Math" panose="02040503050406030204" pitchFamily="18" charset="0"/>
                            <a:cs typeface="Times New Roman" panose="02020603050405020304" pitchFamily="16" charset="0"/>
                          </a:rPr>
                        </m:ctrlPr>
                      </m:sSupPr>
                      <m:e>
                        <m:r>
                          <a:rPr lang="en-US" altLang="zh-CN" b="1" i="1" dirty="0" smtClean="0">
                            <a:latin typeface="Cambria Math" panose="02040503050406030204" pitchFamily="18" charset="0"/>
                            <a:cs typeface="Times New Roman" panose="02020603050405020304" pitchFamily="16" charset="0"/>
                          </a:rPr>
                          <m:t>𝒛</m:t>
                        </m:r>
                      </m:e>
                      <m:sup>
                        <m:r>
                          <a:rPr lang="en-US" altLang="zh-CN" b="1" i="1" dirty="0" smtClean="0">
                            <a:latin typeface="Cambria Math" panose="02040503050406030204" pitchFamily="18" charset="0"/>
                            <a:cs typeface="Times New Roman" panose="02020603050405020304" pitchFamily="16" charset="0"/>
                          </a:rPr>
                          <m:t>𝒏</m:t>
                        </m:r>
                      </m:sup>
                    </m:sSup>
                  </m:oMath>
                </a14:m>
                <a:r>
                  <a:rPr lang="zh-CN" altLang="en-US" dirty="0">
                    <a:latin typeface="Times New Roman" panose="02020603050405020304" pitchFamily="16" charset="0"/>
                    <a:cs typeface="Times New Roman" panose="02020603050405020304" pitchFamily="16" charset="0"/>
                  </a:rPr>
                  <a:t>没有正整数</a:t>
                </a:r>
                <a:endParaRPr lang="en-US" altLang="zh-CN" dirty="0">
                  <a:latin typeface="Times New Roman" panose="02020603050405020304" pitchFamily="16" charset="0"/>
                  <a:cs typeface="Times New Roman" panose="02020603050405020304" pitchFamily="16" charset="0"/>
                </a:endParaRPr>
              </a:p>
              <a:p>
                <a:r>
                  <a:rPr lang="zh-CN" altLang="en-US" dirty="0">
                    <a:latin typeface="Times New Roman" panose="02020603050405020304" pitchFamily="16" charset="0"/>
                    <a:cs typeface="Times New Roman" panose="02020603050405020304" pitchFamily="16" charset="0"/>
                  </a:rPr>
                  <a:t>从费马猜想到</a:t>
                </a:r>
                <a:r>
                  <a:rPr lang="zh-CN" altLang="zh-CN" dirty="0">
                    <a:latin typeface="Times New Roman" panose="02020603050405020304" pitchFamily="16" charset="0"/>
                    <a:cs typeface="Times New Roman" panose="02020603050405020304" pitchFamily="16" charset="0"/>
                  </a:rPr>
                  <a:t>费马定理</a:t>
                </a:r>
                <a:endParaRPr lang="zh-CN" altLang="en-US" dirty="0">
                  <a:latin typeface="Times New Roman" panose="02020603050405020304" pitchFamily="16" charset="0"/>
                  <a:cs typeface="Times New Roman" panose="02020603050405020304" pitchFamily="16" charset="0"/>
                </a:endParaRPr>
              </a:p>
              <a:p>
                <a:pPr marL="0" indent="0" algn="ctr">
                  <a:buNone/>
                </a:pPr>
                <a:endParaRPr lang="en-US" altLang="zh-CN"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8" r="3" b="6"/>
                </a:stretch>
              </a:blipFill>
            </p:spPr>
            <p:txBody>
              <a:bodyPr/>
              <a:lstStyle/>
              <a:p>
                <a:r>
                  <a:rPr lang="zh-CN" altLang="en-US">
                    <a:noFill/>
                  </a:rPr>
                  <a:t> </a:t>
                </a:r>
              </a:p>
            </p:txBody>
          </p:sp>
        </mc:Fallback>
      </mc:AlternateContent>
      <p:pic>
        <p:nvPicPr>
          <p:cNvPr id="6" name="Picture 5" descr="费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84" y="2415322"/>
            <a:ext cx="1265822" cy="16775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355" y="1502433"/>
            <a:ext cx="3430402" cy="4398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59557" y="4213498"/>
            <a:ext cx="3025477" cy="1569660"/>
          </a:xfrm>
          <a:prstGeom prst="rect">
            <a:avLst/>
          </a:prstGeom>
        </p:spPr>
        <p:txBody>
          <a:bodyPr wrap="square">
            <a:spAutoFit/>
          </a:bodyPr>
          <a:lstStyle/>
          <a:p>
            <a:pPr algn="ctr"/>
            <a:r>
              <a:rPr lang="en-US" altLang="zh-CN" sz="3200" dirty="0">
                <a:latin typeface="Times New Roman" panose="02020603050405020304" pitchFamily="16" charset="0"/>
                <a:cs typeface="Times New Roman" panose="02020603050405020304" pitchFamily="16" charset="0"/>
              </a:rPr>
              <a:t>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费马</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1600" dirty="0"/>
              <a:t> Pierre de Fermat </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16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法国人</a:t>
            </a:r>
            <a:endParaRPr lang="en-US" altLang="zh-CN" sz="16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律师，业余数学家</a:t>
            </a:r>
            <a:endParaRPr lang="en-US" altLang="zh-CN" sz="16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1601-1665</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653" y="2137425"/>
            <a:ext cx="3207111" cy="3645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3735450" y="5782561"/>
            <a:ext cx="7468170" cy="788806"/>
          </a:xfrm>
          <a:prstGeom prst="rect">
            <a:avLst/>
          </a:prstGeom>
        </p:spPr>
        <p:txBody>
          <a:bodyPr wrap="square">
            <a:spAutoFit/>
          </a:bodyPr>
          <a:lstStyle/>
          <a:p>
            <a:pPr algn="just">
              <a:lnSpc>
                <a:spcPct val="150000"/>
              </a:lnSpc>
            </a:pPr>
            <a:r>
              <a:rPr lang="en-US" altLang="zh-CN" sz="1600" dirty="0"/>
              <a:t>1621</a:t>
            </a:r>
            <a:r>
              <a:rPr lang="zh-CN" altLang="en-US" sz="1600" dirty="0"/>
              <a:t>年出版的</a:t>
            </a:r>
            <a:r>
              <a:rPr lang="en-US" altLang="zh-CN" sz="1600" dirty="0"/>
              <a:t>《</a:t>
            </a:r>
            <a:r>
              <a:rPr lang="zh-CN" altLang="en-US" sz="1600" dirty="0"/>
              <a:t>算数</a:t>
            </a:r>
            <a:r>
              <a:rPr lang="en-US" altLang="zh-CN" sz="1600" dirty="0"/>
              <a:t>(</a:t>
            </a:r>
            <a:r>
              <a:rPr lang="en-US" altLang="zh-CN" sz="1600" dirty="0" err="1"/>
              <a:t>Diophanti</a:t>
            </a:r>
            <a:r>
              <a:rPr lang="en-US" altLang="zh-CN" sz="1600" dirty="0"/>
              <a:t> </a:t>
            </a:r>
            <a:r>
              <a:rPr lang="en-US" altLang="zh-CN" sz="1600" dirty="0" err="1"/>
              <a:t>Alexandrini</a:t>
            </a:r>
            <a:r>
              <a:rPr lang="en-US" altLang="zh-CN" sz="1600" dirty="0"/>
              <a:t> </a:t>
            </a:r>
            <a:r>
              <a:rPr lang="en-US" altLang="zh-CN" sz="1600" dirty="0" err="1"/>
              <a:t>Arithmeticorum</a:t>
            </a:r>
            <a:r>
              <a:rPr lang="en-US" altLang="zh-CN" sz="1600" dirty="0"/>
              <a:t> </a:t>
            </a:r>
            <a:r>
              <a:rPr lang="en-US" altLang="zh-CN" sz="1600" dirty="0" err="1"/>
              <a:t>Libri</a:t>
            </a:r>
            <a:r>
              <a:rPr lang="en-US" altLang="zh-CN" sz="1600" dirty="0"/>
              <a:t> Sex)》</a:t>
            </a:r>
            <a:r>
              <a:rPr lang="zh-CN" altLang="en-US" sz="1600" dirty="0"/>
              <a:t>，大约在</a:t>
            </a:r>
            <a:r>
              <a:rPr lang="en-US" altLang="zh-CN" sz="1600" dirty="0"/>
              <a:t>1637</a:t>
            </a:r>
            <a:r>
              <a:rPr lang="zh-CN" altLang="en-US" sz="1600" dirty="0"/>
              <a:t>年费马用拉丁文在本书右侧空白写下：篇幅不足难以写下证明过程</a:t>
            </a:r>
            <a:endParaRPr lang="zh-CN" altLang="en-US" sz="1600" dirty="0"/>
          </a:p>
        </p:txBody>
      </p:sp>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TABLE_BEAUTIFY" val="smartTable{484da9f4-f69d-44f9-8a48-9288b89331ca}"/>
</p:tagLst>
</file>

<file path=ppt/tags/tag3.xml><?xml version="1.0" encoding="utf-8"?>
<p:tagLst xmlns:p="http://schemas.openxmlformats.org/presentationml/2006/main">
  <p:tag name="KSO_WM_UNIT_TABLE_BEAUTIFY" val="smartTable{96220d00-d5b1-46b6-b960-05bda56d8d4d}"/>
</p:tagLst>
</file>

<file path=ppt/tags/tag4.xml><?xml version="1.0" encoding="utf-8"?>
<p:tagLst xmlns:p="http://schemas.openxmlformats.org/presentationml/2006/main">
  <p:tag name="KSO_WM_UNIT_TABLE_BEAUTIFY" val="smartTable{96220d00-d5b1-46b6-b960-05bda56d8d4d}"/>
</p:tagLst>
</file>

<file path=ppt/tags/tag5.xml><?xml version="1.0" encoding="utf-8"?>
<p:tagLst xmlns:p="http://schemas.openxmlformats.org/presentationml/2006/main">
  <p:tag name="KSO_WM_UNIT_PLACING_PICTURE_USER_VIEWPORT" val="{&quot;height&quot;:7050,&quot;width&quot;:13740}"/>
</p:tagLst>
</file>

<file path=ppt/tags/tag6.xml><?xml version="1.0" encoding="utf-8"?>
<p:tagLst xmlns:p="http://schemas.openxmlformats.org/presentationml/2006/main">
  <p:tag name="KSO_WM_UNIT_TABLE_BEAUTIFY" val="smartTable{a97ecfe8-83f0-4b2f-b757-465e6015ecfa}"/>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13537</Words>
  <Application>WPS 演示</Application>
  <PresentationFormat>宽屏</PresentationFormat>
  <Paragraphs>1188</Paragraphs>
  <Slides>79</Slides>
  <Notes>3</Notes>
  <HiddenSlides>1</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79</vt:i4>
      </vt:variant>
    </vt:vector>
  </HeadingPairs>
  <TitlesOfParts>
    <vt:vector size="96" baseType="lpstr">
      <vt:lpstr>Arial</vt:lpstr>
      <vt:lpstr>宋体</vt:lpstr>
      <vt:lpstr>Wingdings</vt:lpstr>
      <vt:lpstr>Calibri</vt:lpstr>
      <vt:lpstr>黑体</vt:lpstr>
      <vt:lpstr>华文楷体</vt:lpstr>
      <vt:lpstr>华文新魏</vt:lpstr>
      <vt:lpstr>Times New Roman</vt:lpstr>
      <vt:lpstr>微软雅黑</vt:lpstr>
      <vt:lpstr>Cambria Math</vt:lpstr>
      <vt:lpstr>Verdana</vt:lpstr>
      <vt:lpstr>Arial Unicode MS</vt:lpstr>
      <vt:lpstr>Cambria Math</vt:lpstr>
      <vt:lpstr>MS PGothic</vt:lpstr>
      <vt:lpstr>Times New Roman</vt:lpstr>
      <vt:lpstr>Tahoma</vt:lpstr>
      <vt:lpstr>Office Theme</vt:lpstr>
      <vt:lpstr>人工智能概述</vt:lpstr>
      <vt:lpstr>课程信息</vt:lpstr>
      <vt:lpstr>重要提示</vt:lpstr>
      <vt:lpstr>提纲</vt:lpstr>
      <vt:lpstr>古代哲人对智能的思考</vt:lpstr>
      <vt:lpstr>荀子的智能观：《荀子. 正名》</vt:lpstr>
      <vt:lpstr>计算的诞生：从手工计算到自动计算</vt:lpstr>
      <vt:lpstr>计算的诞生：从可计算到不可计算</vt:lpstr>
      <vt:lpstr>计算的诞生：从可计算到不可计算</vt:lpstr>
      <vt:lpstr>计算之力从何而来：以机器为载体的智能</vt:lpstr>
      <vt:lpstr>计算之力从何而来</vt:lpstr>
      <vt:lpstr>计算之力从何而来</vt:lpstr>
      <vt:lpstr>计算之力从何而来</vt:lpstr>
      <vt:lpstr>图灵机模型使得人类得以迈入自动计算时代</vt:lpstr>
      <vt:lpstr>对智能的测试：图灵测试</vt:lpstr>
      <vt:lpstr>摩尔定律支撑自动计算时代快速发展</vt:lpstr>
      <vt:lpstr>人工智能的诞生</vt:lpstr>
      <vt:lpstr>人工智能的诞生</vt:lpstr>
      <vt:lpstr>人工智能的诞生</vt:lpstr>
      <vt:lpstr>人工智能的诞生</vt:lpstr>
      <vt:lpstr>从典型应用对人工智能分类</vt:lpstr>
      <vt:lpstr>从智能角度对人工智能的分类</vt:lpstr>
      <vt:lpstr>从智能角度对人工智能的分类</vt:lpstr>
      <vt:lpstr>人工智能螺旋式发展之路：三次低谷</vt:lpstr>
      <vt:lpstr>人工智能螺旋式发展之路：三次低谷</vt:lpstr>
      <vt:lpstr>人工智能螺旋式发展之路：三次低谷</vt:lpstr>
      <vt:lpstr>人工智能主流方法：符号主义人工智能</vt:lpstr>
      <vt:lpstr>人工智能主流方法：符号主义人工智能</vt:lpstr>
      <vt:lpstr>人工智能主流方法：联结主义（数据驱动的学习）</vt:lpstr>
      <vt:lpstr>人工智能主流方法：联结主义（数据驱动的学习）</vt:lpstr>
      <vt:lpstr>人工智能主流方法：联结主义（数据驱动的学习）</vt:lpstr>
      <vt:lpstr>人工智能主流方法：行为主义（从经验中学习）</vt:lpstr>
      <vt:lpstr>人工智能主流方法：行为主义（从经验中学习）</vt:lpstr>
      <vt:lpstr>人工智能三种主流方法区别</vt:lpstr>
      <vt:lpstr>从AlphaGo到 AlphaGo Zero(元)</vt:lpstr>
      <vt:lpstr>从AlphaGo到 AlphaGo Zero(元)</vt:lpstr>
      <vt:lpstr>从AlphaGo到 AlphaGo Zero(元)</vt:lpstr>
      <vt:lpstr>从AlphaGo到 AlphaGo Zero(元)</vt:lpstr>
      <vt:lpstr>从AlphaGo到 AlphaGo Zero(元)</vt:lpstr>
      <vt:lpstr>从AlphaGo到 AlphaGo Zero(元)</vt:lpstr>
      <vt:lpstr>从AlphaGo到 AlphaGo Zero(元)</vt:lpstr>
      <vt:lpstr>人工智能：大学课程助教</vt:lpstr>
      <vt:lpstr>人工智能：聊天、作诗、绘画</vt:lpstr>
      <vt:lpstr>人工智能：电子商务智能助理</vt:lpstr>
      <vt:lpstr>人工智能：与人类生活息息相关</vt:lpstr>
      <vt:lpstr>人工智能：智能驾驶时代逐渐开启</vt:lpstr>
      <vt:lpstr>吾生也有涯、而知也无涯</vt:lpstr>
      <vt:lpstr>人类智能与机器智能区别</vt:lpstr>
      <vt:lpstr>提纲</vt:lpstr>
      <vt:lpstr>人工智能基本研究内容</vt:lpstr>
      <vt:lpstr>人工智能推动学科交叉、重塑人才培养模式</vt:lpstr>
      <vt:lpstr>人工智能培养中的知识体系要专业化与成体系</vt:lpstr>
      <vt:lpstr>人工智能培养中的知识体系要专业化与成体系</vt:lpstr>
      <vt:lpstr>提纲</vt:lpstr>
      <vt:lpstr>人工智能基本研究内容</vt:lpstr>
      <vt:lpstr>人工智能基本研究内容</vt:lpstr>
      <vt:lpstr>授课基本内容 </vt:lpstr>
      <vt:lpstr>授课基本内容 </vt:lpstr>
      <vt:lpstr>授课基本内容 </vt:lpstr>
      <vt:lpstr>授课基本内容 </vt:lpstr>
      <vt:lpstr>授课基本内容 </vt:lpstr>
      <vt:lpstr>授课基本内容 </vt:lpstr>
      <vt:lpstr>授课基本内容 </vt:lpstr>
      <vt:lpstr>授课基本内容 </vt:lpstr>
      <vt:lpstr>提纲</vt:lpstr>
      <vt:lpstr>国家自然科学基金信息学部人工智能学科代码</vt:lpstr>
      <vt:lpstr>迈向新一代人工智能</vt:lpstr>
      <vt:lpstr>迈向新一代人工智能</vt:lpstr>
      <vt:lpstr>计算机体系架构赋能（深度）机器学习的六点建议</vt:lpstr>
      <vt:lpstr>计算机体系架构赋能（深度）机器学习的六点建议</vt:lpstr>
      <vt:lpstr>从关联到推理：因果推理</vt:lpstr>
      <vt:lpstr>人机物协同增效</vt:lpstr>
      <vt:lpstr> 协同与对抗</vt:lpstr>
      <vt:lpstr>提纲</vt:lpstr>
      <vt:lpstr>实验环境</vt:lpstr>
      <vt:lpstr>实训题目：知其意，悟其理，守其则，践其行</vt:lpstr>
      <vt:lpstr>课程信息</vt:lpstr>
      <vt:lpstr>扩展阅读：在线课程</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811</cp:revision>
  <dcterms:created xsi:type="dcterms:W3CDTF">2019-08-31T02:02:00Z</dcterms:created>
  <dcterms:modified xsi:type="dcterms:W3CDTF">2022-02-14T15:07:06Z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2052-11.1.0.11294</vt:lpwstr>
  </property>
  <property fmtid="{D5CDD505-2E9C-101B-9397-08002B2CF9AE}" pid="5" name="ICV">
    <vt:lpwstr>70837058AD6A4E0FBFFA69B3D8BA7BD1</vt:lpwstr>
  </property>
</Properties>
</file>